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21.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8"/>
  </p:notesMasterIdLst>
  <p:sldIdLst>
    <p:sldId id="261" r:id="rId5"/>
    <p:sldId id="262" r:id="rId6"/>
    <p:sldId id="264" r:id="rId7"/>
    <p:sldId id="265" r:id="rId8"/>
    <p:sldId id="269" r:id="rId9"/>
    <p:sldId id="266" r:id="rId10"/>
    <p:sldId id="267" r:id="rId11"/>
    <p:sldId id="268" r:id="rId12"/>
    <p:sldId id="271" r:id="rId13"/>
    <p:sldId id="272" r:id="rId14"/>
    <p:sldId id="273" r:id="rId15"/>
    <p:sldId id="274" r:id="rId16"/>
    <p:sldId id="275" r:id="rId17"/>
    <p:sldId id="276" r:id="rId18"/>
    <p:sldId id="277" r:id="rId19"/>
    <p:sldId id="278" r:id="rId20"/>
    <p:sldId id="279" r:id="rId21"/>
    <p:sldId id="281" r:id="rId22"/>
    <p:sldId id="280" r:id="rId23"/>
    <p:sldId id="282" r:id="rId24"/>
    <p:sldId id="283" r:id="rId25"/>
    <p:sldId id="284" r:id="rId26"/>
    <p:sldId id="285" r:id="rId27"/>
    <p:sldId id="286" r:id="rId28"/>
    <p:sldId id="287" r:id="rId29"/>
    <p:sldId id="288" r:id="rId30"/>
    <p:sldId id="290" r:id="rId31"/>
    <p:sldId id="291"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CC33"/>
    <a:srgbClr val="000099"/>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49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10/29/2020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10/29/2020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10/29/2020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Electrical_contact#Contact_form" TargetMode="External"/><Relationship Id="rId13" Type="http://schemas.openxmlformats.org/officeDocument/2006/relationships/hyperlink" Target="https://en.wikipedia.org/wiki/Protective_relay" TargetMode="External"/><Relationship Id="rId3" Type="http://schemas.openxmlformats.org/officeDocument/2006/relationships/image" Target="../media/image20.PNG"/><Relationship Id="rId7" Type="http://schemas.openxmlformats.org/officeDocument/2006/relationships/hyperlink" Target="https://en.wikipedia.org/wiki/Switch" TargetMode="External"/><Relationship Id="rId12" Type="http://schemas.openxmlformats.org/officeDocument/2006/relationships/hyperlink" Target="https://en.wikipedia.org/wiki/Moving_parts"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en.wikipedia.org/wiki/Electric" TargetMode="External"/><Relationship Id="rId11" Type="http://schemas.openxmlformats.org/officeDocument/2006/relationships/hyperlink" Target="https://en.wikipedia.org/wiki/Semiconductor" TargetMode="External"/><Relationship Id="rId5" Type="http://schemas.openxmlformats.org/officeDocument/2006/relationships/image" Target="../media/image22.jpg"/><Relationship Id="rId10" Type="http://schemas.openxmlformats.org/officeDocument/2006/relationships/hyperlink" Target="https://en.wikipedia.org/wiki/Solid-state_relay" TargetMode="External"/><Relationship Id="rId4" Type="http://schemas.openxmlformats.org/officeDocument/2006/relationships/image" Target="../media/image21.jpg"/><Relationship Id="rId9" Type="http://schemas.openxmlformats.org/officeDocument/2006/relationships/hyperlink" Target="https://en.wikipedia.org/wiki/Electromagnet"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Servo_(radio_control)" TargetMode="External"/><Relationship Id="rId13" Type="http://schemas.openxmlformats.org/officeDocument/2006/relationships/hyperlink" Target="https://en.wikipedia.org/wiki/Epitaxy" TargetMode="External"/><Relationship Id="rId3" Type="http://schemas.openxmlformats.org/officeDocument/2006/relationships/image" Target="../media/image23.png"/><Relationship Id="rId7" Type="http://schemas.openxmlformats.org/officeDocument/2006/relationships/hyperlink" Target="https://en.wikipedia.org/wiki/Radio_control" TargetMode="External"/><Relationship Id="rId12" Type="http://schemas.openxmlformats.org/officeDocument/2006/relationships/hyperlink" Target="https://en.wikipedia.org/wiki/Bipolar_junction_transistor"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en.wikipedia.org/wiki/Pulse-width_modulation" TargetMode="External"/><Relationship Id="rId11" Type="http://schemas.openxmlformats.org/officeDocument/2006/relationships/hyperlink" Target="https://en.wikipedia.org/wiki/NPN_transistor" TargetMode="External"/><Relationship Id="rId5" Type="http://schemas.openxmlformats.org/officeDocument/2006/relationships/image" Target="../media/image25.emf"/><Relationship Id="rId15" Type="http://schemas.openxmlformats.org/officeDocument/2006/relationships/image" Target="../media/image26.png"/><Relationship Id="rId10" Type="http://schemas.openxmlformats.org/officeDocument/2006/relationships/hyperlink" Target="https://en.wikipedia.org/wiki/Arduino" TargetMode="External"/><Relationship Id="rId4" Type="http://schemas.openxmlformats.org/officeDocument/2006/relationships/image" Target="../media/image24.emf"/><Relationship Id="rId9" Type="http://schemas.openxmlformats.org/officeDocument/2006/relationships/hyperlink" Target="https://en.wikipedia.org/wiki/Microcontroller" TargetMode="External"/><Relationship Id="rId14" Type="http://schemas.openxmlformats.org/officeDocument/2006/relationships/hyperlink" Target="https://en.wikipedia.org/wiki/BC108_famil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s://www.alldatasheet.com/datasheet-pdf/pdf/313218/ATMEL/ATmega328P.html" TargetMode="External"/><Relationship Id="rId3" Type="http://schemas.openxmlformats.org/officeDocument/2006/relationships/hyperlink" Target="https://en.wikipedia.org/wiki/ATmega328#:~:text=The%20ATmega328%20is%20a%20single-%20chip%20microcontroller%20created,a%20modified%20Harvard%20architecture%208-bit%20RISC%20processor%20core." TargetMode="External"/><Relationship Id="rId7" Type="http://schemas.openxmlformats.org/officeDocument/2006/relationships/hyperlink" Target="https://components101.com/wireless/rc522-rfid-module" TargetMode="External"/><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hyperlink" Target="https://components101.com/sites/default/files/component_datasheet/HC-05%20Datasheet.pdf" TargetMode="External"/><Relationship Id="rId5" Type="http://schemas.openxmlformats.org/officeDocument/2006/relationships/hyperlink" Target="https://en.wikipedia.org/wiki/Radio-frequency_identification" TargetMode="External"/><Relationship Id="rId4" Type="http://schemas.openxmlformats.org/officeDocument/2006/relationships/hyperlink" Target="https://en.wikipedia.org/wiki/Servo_control" TargetMode="External"/><Relationship Id="rId9" Type="http://schemas.openxmlformats.org/officeDocument/2006/relationships/hyperlink" Target="https://www.alldatasheet.com/"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Microchip_Technology" TargetMode="External"/><Relationship Id="rId13" Type="http://schemas.openxmlformats.org/officeDocument/2006/relationships/hyperlink" Target="https://en.wikipedia.org/wiki/Reduced_instruction_set_computing" TargetMode="External"/><Relationship Id="rId18" Type="http://schemas.openxmlformats.org/officeDocument/2006/relationships/hyperlink" Target="https://en.wikipedia.org/wiki/Processor_register" TargetMode="External"/><Relationship Id="rId26" Type="http://schemas.openxmlformats.org/officeDocument/2006/relationships/hyperlink" Target="https://en.wikipedia.org/wiki/Quad-flat_no-leads_package#Variants" TargetMode="External"/><Relationship Id="rId3" Type="http://schemas.openxmlformats.org/officeDocument/2006/relationships/image" Target="../media/image10.png"/><Relationship Id="rId21" Type="http://schemas.openxmlformats.org/officeDocument/2006/relationships/hyperlink" Target="https://en.wikipedia.org/wiki/USART" TargetMode="External"/><Relationship Id="rId7" Type="http://schemas.openxmlformats.org/officeDocument/2006/relationships/hyperlink" Target="https://en.wikipedia.org/wiki/MegaAVR" TargetMode="External"/><Relationship Id="rId12" Type="http://schemas.openxmlformats.org/officeDocument/2006/relationships/hyperlink" Target="https://en.wikipedia.org/wiki/Atmel_AVR" TargetMode="External"/><Relationship Id="rId17" Type="http://schemas.openxmlformats.org/officeDocument/2006/relationships/hyperlink" Target="https://en.wikipedia.org/wiki/Static_random-access_memory" TargetMode="External"/><Relationship Id="rId25" Type="http://schemas.openxmlformats.org/officeDocument/2006/relationships/hyperlink" Target="https://en.wikipedia.org/wiki/Quad_Flat_No-leads_package" TargetMode="External"/><Relationship Id="rId2" Type="http://schemas.openxmlformats.org/officeDocument/2006/relationships/image" Target="../media/image9.png"/><Relationship Id="rId16" Type="http://schemas.openxmlformats.org/officeDocument/2006/relationships/hyperlink" Target="https://en.wikipedia.org/wiki/EEPROM" TargetMode="External"/><Relationship Id="rId20" Type="http://schemas.openxmlformats.org/officeDocument/2006/relationships/hyperlink" Target="https://en.wikipedia.org/wiki/Interrupt" TargetMode="External"/><Relationship Id="rId29" Type="http://schemas.openxmlformats.org/officeDocument/2006/relationships/hyperlink" Target="https://en.wikipedia.org/wiki/Million_instructions_per_second#Million_instructions_per_second" TargetMode="External"/><Relationship Id="rId1" Type="http://schemas.openxmlformats.org/officeDocument/2006/relationships/slideLayout" Target="../slideLayouts/slideLayout7.xml"/><Relationship Id="rId6" Type="http://schemas.openxmlformats.org/officeDocument/2006/relationships/hyperlink" Target="https://en.wikipedia.org/wiki/Atmel" TargetMode="External"/><Relationship Id="rId11" Type="http://schemas.openxmlformats.org/officeDocument/2006/relationships/hyperlink" Target="https://en.wikipedia.org/wiki/Reduced_instruction_set_computer" TargetMode="External"/><Relationship Id="rId24" Type="http://schemas.openxmlformats.org/officeDocument/2006/relationships/hyperlink" Target="https://en.wikipedia.org/wiki/Quad_Flat_Package" TargetMode="External"/><Relationship Id="rId5" Type="http://schemas.openxmlformats.org/officeDocument/2006/relationships/hyperlink" Target="https://en.wikipedia.org/wiki/Microcontroller" TargetMode="External"/><Relationship Id="rId15" Type="http://schemas.openxmlformats.org/officeDocument/2006/relationships/hyperlink" Target="https://en.wikipedia.org/wiki/Flash_memory" TargetMode="External"/><Relationship Id="rId23" Type="http://schemas.openxmlformats.org/officeDocument/2006/relationships/hyperlink" Target="https://en.wikipedia.org/wiki/A/D_converter" TargetMode="External"/><Relationship Id="rId28" Type="http://schemas.openxmlformats.org/officeDocument/2006/relationships/hyperlink" Target="https://en.wikipedia.org/wiki/Electronic_oscillator" TargetMode="External"/><Relationship Id="rId10" Type="http://schemas.openxmlformats.org/officeDocument/2006/relationships/hyperlink" Target="https://en.wikipedia.org/wiki/8-bit" TargetMode="External"/><Relationship Id="rId19" Type="http://schemas.openxmlformats.org/officeDocument/2006/relationships/hyperlink" Target="https://en.wikipedia.org/wiki/Counter_(digital)" TargetMode="External"/><Relationship Id="rId4" Type="http://schemas.openxmlformats.org/officeDocument/2006/relationships/hyperlink" Target="https://en.wikipedia.org/wiki/Integrated_circuit" TargetMode="External"/><Relationship Id="rId9" Type="http://schemas.openxmlformats.org/officeDocument/2006/relationships/hyperlink" Target="https://en.wikipedia.org/wiki/Modified_Harvard_architecture" TargetMode="External"/><Relationship Id="rId14" Type="http://schemas.openxmlformats.org/officeDocument/2006/relationships/hyperlink" Target="https://en.wikipedia.org/wiki/In-system_programming" TargetMode="External"/><Relationship Id="rId22" Type="http://schemas.openxmlformats.org/officeDocument/2006/relationships/hyperlink" Target="https://en.wikipedia.org/wiki/Serial_Peripheral_Interface_Bus" TargetMode="External"/><Relationship Id="rId27" Type="http://schemas.openxmlformats.org/officeDocument/2006/relationships/hyperlink" Target="https://en.wikipedia.org/wiki/Watchdog_tim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0" y="-19051"/>
            <a:ext cx="12192000" cy="6877051"/>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12701" y="4660101"/>
            <a:ext cx="12192000" cy="609066"/>
          </a:xfrm>
        </p:spPr>
        <p:txBody>
          <a:bodyPr>
            <a:noAutofit/>
          </a:bodyPr>
          <a:lstStyle/>
          <a:p>
            <a:pPr algn="ctr"/>
            <a:r>
              <a:rPr lang="en-US"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V.T. Patel Department of Electronics &amp; Communication Engineering</a:t>
            </a:r>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587889" y="2228580"/>
            <a:ext cx="6997436" cy="2402686"/>
          </a:xfrm>
        </p:spPr>
        <p:txBody>
          <a:bodyPr>
            <a:normAutofit/>
          </a:bodyPr>
          <a:lstStyle/>
          <a:p>
            <a:pPr algn="ctr"/>
            <a:r>
              <a:rPr lang="en-US" sz="2400" b="1" dirty="0">
                <a:solidFill>
                  <a:schemeClr val="accent1"/>
                </a:solidFill>
                <a:latin typeface="Bookman Old Style" pitchFamily="18" charset="0"/>
              </a:rPr>
              <a:t>Project presentation</a:t>
            </a:r>
            <a:br>
              <a:rPr lang="en-US" sz="2400" b="1" dirty="0">
                <a:solidFill>
                  <a:schemeClr val="accent1"/>
                </a:solidFill>
                <a:latin typeface="Bookman Old Style" pitchFamily="18" charset="0"/>
              </a:rPr>
            </a:br>
            <a:r>
              <a:rPr lang="en-US" sz="2400" b="1" dirty="0">
                <a:solidFill>
                  <a:schemeClr val="accent1"/>
                </a:solidFill>
                <a:latin typeface="Bookman Old Style" pitchFamily="18" charset="0"/>
              </a:rPr>
              <a:t>on </a:t>
            </a:r>
            <a:br>
              <a:rPr lang="en-US" sz="2400" b="1" dirty="0">
                <a:solidFill>
                  <a:schemeClr val="accent4">
                    <a:lumMod val="75000"/>
                  </a:schemeClr>
                </a:solidFill>
                <a:latin typeface="Bookman Old Style" pitchFamily="18" charset="0"/>
              </a:rPr>
            </a:br>
            <a:r>
              <a:rPr lang="en-US" sz="2400" b="1" i="1" dirty="0">
                <a:solidFill>
                  <a:schemeClr val="accent4">
                    <a:lumMod val="75000"/>
                  </a:schemeClr>
                </a:solidFill>
                <a:latin typeface="Bookman Old Style" pitchFamily="18" charset="0"/>
              </a:rPr>
              <a:t>“</a:t>
            </a:r>
            <a:r>
              <a:rPr lang="en-US" sz="2400" b="1" i="1" dirty="0">
                <a:solidFill>
                  <a:srgbClr val="FF0000"/>
                </a:solidFill>
                <a:latin typeface="Bookman Old Style" pitchFamily="18" charset="0"/>
              </a:rPr>
              <a:t>HOME AUTOMATION AND DOOR LOCK SYSTEM USING MICRCONTROLLER &amp; </a:t>
            </a:r>
            <a:r>
              <a:rPr lang="en-US" sz="2400" b="1" i="1" dirty="0" err="1">
                <a:solidFill>
                  <a:srgbClr val="FF0000"/>
                </a:solidFill>
                <a:latin typeface="Bookman Old Style" pitchFamily="18" charset="0"/>
              </a:rPr>
              <a:t>rfid</a:t>
            </a:r>
            <a:r>
              <a:rPr lang="en-US" sz="2400" b="1" i="1" dirty="0">
                <a:solidFill>
                  <a:srgbClr val="FF0000"/>
                </a:solidFill>
                <a:latin typeface="Bookman Old Style" pitchFamily="18" charset="0"/>
              </a:rPr>
              <a:t> MODULE</a:t>
            </a:r>
            <a:r>
              <a:rPr lang="en-US" sz="2400" b="1" i="1" dirty="0">
                <a:solidFill>
                  <a:schemeClr val="accent4">
                    <a:lumMod val="75000"/>
                  </a:schemeClr>
                </a:solidFill>
                <a:latin typeface="Bookman Old Style" pitchFamily="18" charset="0"/>
              </a:rPr>
              <a:t>”</a:t>
            </a:r>
            <a:endParaRPr lang="en-US" sz="2400" dirty="0"/>
          </a:p>
        </p:txBody>
      </p:sp>
      <p:pic>
        <p:nvPicPr>
          <p:cNvPr id="4" name="Picture 3"/>
          <p:cNvPicPr>
            <a:picLocks noChangeAspect="1"/>
          </p:cNvPicPr>
          <p:nvPr/>
        </p:nvPicPr>
        <p:blipFill>
          <a:blip r:embed="rId5"/>
          <a:stretch>
            <a:fillRect/>
          </a:stretch>
        </p:blipFill>
        <p:spPr>
          <a:xfrm>
            <a:off x="211889" y="224501"/>
            <a:ext cx="3332318" cy="995658"/>
          </a:xfrm>
          <a:prstGeom prst="rect">
            <a:avLst/>
          </a:prstGeom>
          <a:ln w="228600" cap="sq" cmpd="thickThin">
            <a:solidFill>
              <a:schemeClr val="accent4"/>
            </a:solidFill>
            <a:prstDash val="solid"/>
            <a:miter lim="800000"/>
          </a:ln>
          <a:effectLst>
            <a:innerShdw blurRad="76200">
              <a:srgbClr val="000000"/>
            </a:innerShdw>
          </a:effectLst>
        </p:spPr>
      </p:pic>
      <p:pic>
        <p:nvPicPr>
          <p:cNvPr id="6" name="Picture 5"/>
          <p:cNvPicPr>
            <a:picLocks noChangeAspect="1"/>
          </p:cNvPicPr>
          <p:nvPr/>
        </p:nvPicPr>
        <p:blipFill>
          <a:blip r:embed="rId6"/>
          <a:stretch>
            <a:fillRect/>
          </a:stretch>
        </p:blipFill>
        <p:spPr>
          <a:xfrm>
            <a:off x="10479735" y="231168"/>
            <a:ext cx="1469263" cy="1255885"/>
          </a:xfrm>
          <a:prstGeom prst="rect">
            <a:avLst/>
          </a:prstGeom>
          <a:ln w="228600" cap="sq" cmpd="thickThin">
            <a:solidFill>
              <a:schemeClr val="tx2">
                <a:lumMod val="60000"/>
                <a:lumOff val="40000"/>
              </a:schemeClr>
            </a:solidFill>
            <a:prstDash val="solid"/>
            <a:miter lim="800000"/>
          </a:ln>
          <a:effectLst>
            <a:innerShdw blurRad="76200">
              <a:srgbClr val="000000"/>
            </a:innerShdw>
          </a:effectLst>
        </p:spPr>
      </p:pic>
      <p:sp>
        <p:nvSpPr>
          <p:cNvPr id="36" name="Content Placeholder 1"/>
          <p:cNvSpPr txBox="1">
            <a:spLocks/>
          </p:cNvSpPr>
          <p:nvPr/>
        </p:nvSpPr>
        <p:spPr>
          <a:xfrm>
            <a:off x="6108700" y="5292188"/>
            <a:ext cx="6082372" cy="1542789"/>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Symbol" pitchFamily="18" charset="2"/>
              <a:buNone/>
              <a:tabLst/>
              <a:defRPr/>
            </a:pPr>
            <a:r>
              <a:rPr lang="en-US" sz="2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Pedagogue</a:t>
            </a:r>
            <a:r>
              <a:rPr kumimoji="0" lang="en-US" sz="2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 : </a:t>
            </a:r>
            <a:r>
              <a:rPr lang="en-US" sz="2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VISHAL TANK</a:t>
            </a:r>
            <a:endParaRPr kumimoji="0" lang="en-US" sz="2000" b="1"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a:p>
            <a:pPr marL="342900" marR="0" lvl="0" indent="-342900" algn="ctr" defTabSz="914400" rtl="0" eaLnBrk="1" fontAlgn="auto" latinLnBrk="0" hangingPunct="1">
              <a:lnSpc>
                <a:spcPct val="100000"/>
              </a:lnSpc>
              <a:spcBef>
                <a:spcPct val="20000"/>
              </a:spcBef>
              <a:spcAft>
                <a:spcPts val="0"/>
              </a:spcAft>
              <a:buClrTx/>
              <a:buSzTx/>
              <a:buFont typeface="Symbol" pitchFamily="18" charset="2"/>
              <a:buNone/>
              <a:tabLst/>
              <a:defRPr/>
            </a:pPr>
            <a:r>
              <a:rPr lang="en-US" sz="2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Assistant Professor</a:t>
            </a:r>
          </a:p>
          <a:p>
            <a:pPr marL="342900" lvl="0" indent="-342900" algn="ctr">
              <a:spcBef>
                <a:spcPct val="20000"/>
              </a:spcBef>
              <a:defRPr/>
            </a:pPr>
            <a:r>
              <a:rPr lang="en-US" sz="2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EC Department, </a:t>
            </a:r>
          </a:p>
          <a:p>
            <a:pPr marL="342900" lvl="0" indent="-342900" algn="ctr">
              <a:spcBef>
                <a:spcPct val="20000"/>
              </a:spcBef>
              <a:defRPr/>
            </a:pPr>
            <a:r>
              <a:rPr lang="en-US" sz="20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CSPIT, CHARUSAT</a:t>
            </a:r>
          </a:p>
          <a:p>
            <a:pPr marL="342900" marR="0" lvl="0" indent="-342900" algn="ctr" defTabSz="914400" rtl="0" eaLnBrk="1" fontAlgn="auto" latinLnBrk="0" hangingPunct="1">
              <a:lnSpc>
                <a:spcPct val="100000"/>
              </a:lnSpc>
              <a:spcBef>
                <a:spcPct val="20000"/>
              </a:spcBef>
              <a:spcAft>
                <a:spcPts val="0"/>
              </a:spcAft>
              <a:buClrTx/>
              <a:buSzTx/>
              <a:buFont typeface="Symbol" pitchFamily="18" charset="2"/>
              <a:buNone/>
              <a:tabLst/>
              <a:defRPr/>
            </a:pPr>
            <a:endParaRPr lang="en-US" sz="1200" b="1" dirty="0">
              <a:solidFill>
                <a:schemeClr val="tx2"/>
              </a:solidFill>
              <a:latin typeface="Bookman Old Style" pitchFamily="18" charset="0"/>
            </a:endParaRPr>
          </a:p>
        </p:txBody>
      </p:sp>
      <p:sp>
        <p:nvSpPr>
          <p:cNvPr id="37" name="Content Placeholder 1"/>
          <p:cNvSpPr txBox="1">
            <a:spLocks/>
          </p:cNvSpPr>
          <p:nvPr/>
        </p:nvSpPr>
        <p:spPr>
          <a:xfrm>
            <a:off x="0" y="5292188"/>
            <a:ext cx="6108700" cy="1584862"/>
          </a:xfrm>
          <a:prstGeom prst="rect">
            <a:avLst/>
          </a:prstGeom>
        </p:spPr>
        <p:txBody>
          <a:bodyPr vert="horz" lIns="91440" tIns="45720" rIns="91440" bIns="4572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Symbol" pitchFamily="18" charset="2"/>
              <a:buNone/>
              <a:tabLst/>
              <a:defRPr/>
            </a:pPr>
            <a:r>
              <a:rPr kumimoji="0" lang="en-US" sz="2000" b="1" i="0" u="none" strike="noStrike" kern="120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Prepared By : </a:t>
            </a:r>
            <a:r>
              <a:rPr lang="en-US"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KACHHIYA KRUP</a:t>
            </a:r>
            <a:r>
              <a:rPr kumimoji="0" lang="en-US" sz="2000" b="1" i="0" u="none" strike="noStrike" kern="120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 </a:t>
            </a:r>
          </a:p>
          <a:p>
            <a:pPr marL="342900" marR="0" lvl="0" indent="-342900" algn="ctr" defTabSz="914400" rtl="0" eaLnBrk="1" fontAlgn="auto" latinLnBrk="0" hangingPunct="1">
              <a:lnSpc>
                <a:spcPct val="100000"/>
              </a:lnSpc>
              <a:spcBef>
                <a:spcPct val="20000"/>
              </a:spcBef>
              <a:spcAft>
                <a:spcPts val="0"/>
              </a:spcAft>
              <a:buClrTx/>
              <a:buSzTx/>
              <a:buFont typeface="Symbol" pitchFamily="18" charset="2"/>
              <a:buNone/>
              <a:tabLst/>
              <a:defRPr/>
            </a:pPr>
            <a:r>
              <a:rPr kumimoji="0" lang="en-US" sz="2000" b="1" i="0" u="none" strike="noStrike" kern="120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t>
            </a:r>
            <a:r>
              <a:rPr lang="en-US"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19EC019</a:t>
            </a:r>
            <a:r>
              <a:rPr kumimoji="0" lang="en-US" sz="2000" b="1" i="0" u="none" strike="noStrike" kern="120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t>
            </a:r>
          </a:p>
          <a:p>
            <a:pPr marL="342900" marR="0" lvl="0" indent="-342900" algn="ctr" defTabSz="914400" rtl="0" eaLnBrk="1" fontAlgn="auto" latinLnBrk="0" hangingPunct="1">
              <a:lnSpc>
                <a:spcPct val="100000"/>
              </a:lnSpc>
              <a:spcBef>
                <a:spcPct val="20000"/>
              </a:spcBef>
              <a:spcAft>
                <a:spcPts val="0"/>
              </a:spcAft>
              <a:buClrTx/>
              <a:buSzTx/>
              <a:buFont typeface="Symbol" pitchFamily="18" charset="2"/>
              <a:buNone/>
              <a:tabLst/>
              <a:defRPr/>
            </a:pPr>
            <a:r>
              <a:rPr lang="en-US"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EC Department, </a:t>
            </a:r>
          </a:p>
          <a:p>
            <a:pPr marL="342900" marR="0" lvl="0" indent="-342900" algn="ctr" defTabSz="914400" rtl="0" eaLnBrk="1" fontAlgn="auto" latinLnBrk="0" hangingPunct="1">
              <a:lnSpc>
                <a:spcPct val="100000"/>
              </a:lnSpc>
              <a:spcBef>
                <a:spcPct val="20000"/>
              </a:spcBef>
              <a:spcAft>
                <a:spcPts val="0"/>
              </a:spcAft>
              <a:buClrTx/>
              <a:buSzTx/>
              <a:buFont typeface="Symbol" pitchFamily="18" charset="2"/>
              <a:buNone/>
              <a:tabLst/>
              <a:defRPr/>
            </a:pPr>
            <a:r>
              <a:rPr lang="en-US"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CSPIT, CHARUSAT</a:t>
            </a:r>
            <a:endParaRPr kumimoji="0" lang="en-US" sz="2000" b="1" i="0" u="none" strike="noStrike" kern="120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0" name="Rectangle 9"/>
          <p:cNvSpPr/>
          <p:nvPr/>
        </p:nvSpPr>
        <p:spPr>
          <a:xfrm>
            <a:off x="-12701" y="1382339"/>
            <a:ext cx="12203773" cy="830997"/>
          </a:xfrm>
          <a:prstGeom prst="rect">
            <a:avLst/>
          </a:prstGeom>
        </p:spPr>
        <p:txBody>
          <a:bodyPr wrap="square">
            <a:spAutoFit/>
          </a:bodyPr>
          <a:lstStyle/>
          <a:p>
            <a:pPr algn="ct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Charotar University of Science &amp; Technology (CHARUSAT)</a:t>
            </a:r>
          </a:p>
          <a:p>
            <a:pPr algn="ct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Chandubhai S Patel Institute of Technology</a:t>
            </a:r>
            <a:endParaRPr lang="en-IN"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par>
                                <p:cTn id="11" presetID="2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edge">
                                      <p:cBhvr>
                                        <p:cTn id="13" dur="2000"/>
                                        <p:tgtEl>
                                          <p:spTgt spid="6"/>
                                        </p:tgtEl>
                                      </p:cBhvr>
                                    </p:animEffect>
                                  </p:childTnLst>
                                </p:cTn>
                              </p:par>
                              <p:par>
                                <p:cTn id="14" presetID="35"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anim calcmode="lin" valueType="num">
                                      <p:cBhvr>
                                        <p:cTn id="17" dur="2000" fill="hold"/>
                                        <p:tgtEl>
                                          <p:spTgt spid="10"/>
                                        </p:tgtEl>
                                        <p:attrNameLst>
                                          <p:attrName>style.rotation</p:attrName>
                                        </p:attrNameLst>
                                      </p:cBhvr>
                                      <p:tavLst>
                                        <p:tav tm="0">
                                          <p:val>
                                            <p:fltVal val="720"/>
                                          </p:val>
                                        </p:tav>
                                        <p:tav tm="100000">
                                          <p:val>
                                            <p:fltVal val="0"/>
                                          </p:val>
                                        </p:tav>
                                      </p:tavLst>
                                    </p:anim>
                                    <p:anim calcmode="lin" valueType="num">
                                      <p:cBhvr>
                                        <p:cTn id="18" dur="2000" fill="hold"/>
                                        <p:tgtEl>
                                          <p:spTgt spid="10"/>
                                        </p:tgtEl>
                                        <p:attrNameLst>
                                          <p:attrName>ppt_h</p:attrName>
                                        </p:attrNameLst>
                                      </p:cBhvr>
                                      <p:tavLst>
                                        <p:tav tm="0">
                                          <p:val>
                                            <p:fltVal val="0"/>
                                          </p:val>
                                        </p:tav>
                                        <p:tav tm="100000">
                                          <p:val>
                                            <p:strVal val="#ppt_h"/>
                                          </p:val>
                                        </p:tav>
                                      </p:tavLst>
                                    </p:anim>
                                    <p:anim calcmode="lin" valueType="num">
                                      <p:cBhvr>
                                        <p:cTn id="19" dur="2000" fill="hold"/>
                                        <p:tgtEl>
                                          <p:spTgt spid="10"/>
                                        </p:tgtEl>
                                        <p:attrNameLst>
                                          <p:attrName>ppt_w</p:attrName>
                                        </p:attrNameLst>
                                      </p:cBhvr>
                                      <p:tavLst>
                                        <p:tav tm="0">
                                          <p:val>
                                            <p:fltVal val="0"/>
                                          </p:val>
                                        </p:tav>
                                        <p:tav tm="100000">
                                          <p:val>
                                            <p:strVal val="#ppt_w"/>
                                          </p:val>
                                        </p:tav>
                                      </p:tavLst>
                                    </p:anim>
                                  </p:childTnLst>
                                </p:cTn>
                              </p:par>
                              <p:par>
                                <p:cTn id="20" presetID="26"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down)">
                                      <p:cBhvr>
                                        <p:cTn id="22" dur="580">
                                          <p:stCondLst>
                                            <p:cond delay="0"/>
                                          </p:stCondLst>
                                        </p:cTn>
                                        <p:tgtEl>
                                          <p:spTgt spid="3">
                                            <p:txEl>
                                              <p:pRg st="0" end="0"/>
                                            </p:txEl>
                                          </p:spTgt>
                                        </p:tgtEl>
                                      </p:cBhvr>
                                    </p:animEffect>
                                    <p:anim calcmode="lin" valueType="num">
                                      <p:cBhvr>
                                        <p:cTn id="2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3">
                                            <p:txEl>
                                              <p:pRg st="0" end="0"/>
                                            </p:txEl>
                                          </p:spTgt>
                                        </p:tgtEl>
                                      </p:cBhvr>
                                      <p:to x="100000" y="60000"/>
                                    </p:animScale>
                                    <p:animScale>
                                      <p:cBhvr>
                                        <p:cTn id="29" dur="166" decel="50000">
                                          <p:stCondLst>
                                            <p:cond delay="676"/>
                                          </p:stCondLst>
                                        </p:cTn>
                                        <p:tgtEl>
                                          <p:spTgt spid="3">
                                            <p:txEl>
                                              <p:pRg st="0" end="0"/>
                                            </p:txEl>
                                          </p:spTgt>
                                        </p:tgtEl>
                                      </p:cBhvr>
                                      <p:to x="100000" y="100000"/>
                                    </p:animScale>
                                    <p:animScale>
                                      <p:cBhvr>
                                        <p:cTn id="30" dur="26">
                                          <p:stCondLst>
                                            <p:cond delay="1312"/>
                                          </p:stCondLst>
                                        </p:cTn>
                                        <p:tgtEl>
                                          <p:spTgt spid="3">
                                            <p:txEl>
                                              <p:pRg st="0" end="0"/>
                                            </p:txEl>
                                          </p:spTgt>
                                        </p:tgtEl>
                                      </p:cBhvr>
                                      <p:to x="100000" y="80000"/>
                                    </p:animScale>
                                    <p:animScale>
                                      <p:cBhvr>
                                        <p:cTn id="31" dur="166" decel="50000">
                                          <p:stCondLst>
                                            <p:cond delay="1338"/>
                                          </p:stCondLst>
                                        </p:cTn>
                                        <p:tgtEl>
                                          <p:spTgt spid="3">
                                            <p:txEl>
                                              <p:pRg st="0" end="0"/>
                                            </p:txEl>
                                          </p:spTgt>
                                        </p:tgtEl>
                                      </p:cBhvr>
                                      <p:to x="100000" y="100000"/>
                                    </p:animScale>
                                    <p:animScale>
                                      <p:cBhvr>
                                        <p:cTn id="32" dur="26">
                                          <p:stCondLst>
                                            <p:cond delay="1642"/>
                                          </p:stCondLst>
                                        </p:cTn>
                                        <p:tgtEl>
                                          <p:spTgt spid="3">
                                            <p:txEl>
                                              <p:pRg st="0" end="0"/>
                                            </p:txEl>
                                          </p:spTgt>
                                        </p:tgtEl>
                                      </p:cBhvr>
                                      <p:to x="100000" y="90000"/>
                                    </p:animScale>
                                    <p:animScale>
                                      <p:cBhvr>
                                        <p:cTn id="33" dur="166" decel="50000">
                                          <p:stCondLst>
                                            <p:cond delay="1668"/>
                                          </p:stCondLst>
                                        </p:cTn>
                                        <p:tgtEl>
                                          <p:spTgt spid="3">
                                            <p:txEl>
                                              <p:pRg st="0" end="0"/>
                                            </p:txEl>
                                          </p:spTgt>
                                        </p:tgtEl>
                                      </p:cBhvr>
                                      <p:to x="100000" y="100000"/>
                                    </p:animScale>
                                    <p:animScale>
                                      <p:cBhvr>
                                        <p:cTn id="34" dur="26">
                                          <p:stCondLst>
                                            <p:cond delay="1808"/>
                                          </p:stCondLst>
                                        </p:cTn>
                                        <p:tgtEl>
                                          <p:spTgt spid="3">
                                            <p:txEl>
                                              <p:pRg st="0" end="0"/>
                                            </p:txEl>
                                          </p:spTgt>
                                        </p:tgtEl>
                                      </p:cBhvr>
                                      <p:to x="100000" y="95000"/>
                                    </p:animScale>
                                    <p:animScale>
                                      <p:cBhvr>
                                        <p:cTn id="35" dur="166" decel="50000">
                                          <p:stCondLst>
                                            <p:cond delay="1834"/>
                                          </p:stCondLst>
                                        </p:cTn>
                                        <p:tgtEl>
                                          <p:spTgt spid="3">
                                            <p:txEl>
                                              <p:pRg st="0" end="0"/>
                                            </p:txEl>
                                          </p:spTgt>
                                        </p:tgtEl>
                                      </p:cBhvr>
                                      <p:to x="100000" y="100000"/>
                                    </p:animScale>
                                  </p:childTnLst>
                                </p:cTn>
                              </p:par>
                              <p:par>
                                <p:cTn id="36" presetID="45"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2000"/>
                                        <p:tgtEl>
                                          <p:spTgt spid="2"/>
                                        </p:tgtEl>
                                      </p:cBhvr>
                                    </p:animEffect>
                                    <p:anim calcmode="lin" valueType="num">
                                      <p:cBhvr>
                                        <p:cTn id="39" dur="2000" fill="hold"/>
                                        <p:tgtEl>
                                          <p:spTgt spid="2"/>
                                        </p:tgtEl>
                                        <p:attrNameLst>
                                          <p:attrName>ppt_w</p:attrName>
                                        </p:attrNameLst>
                                      </p:cBhvr>
                                      <p:tavLst>
                                        <p:tav tm="0" fmla="#ppt_w*sin(2.5*pi*$)">
                                          <p:val>
                                            <p:fltVal val="0"/>
                                          </p:val>
                                        </p:tav>
                                        <p:tav tm="100000">
                                          <p:val>
                                            <p:fltVal val="1"/>
                                          </p:val>
                                        </p:tav>
                                      </p:tavLst>
                                    </p:anim>
                                    <p:anim calcmode="lin" valueType="num">
                                      <p:cBhvr>
                                        <p:cTn id="40" dur="2000" fill="hold"/>
                                        <p:tgtEl>
                                          <p:spTgt spid="2"/>
                                        </p:tgtEl>
                                        <p:attrNameLst>
                                          <p:attrName>ppt_h</p:attrName>
                                        </p:attrNameLst>
                                      </p:cBhvr>
                                      <p:tavLst>
                                        <p:tav tm="0">
                                          <p:val>
                                            <p:strVal val="#ppt_h"/>
                                          </p:val>
                                        </p:tav>
                                        <p:tav tm="100000">
                                          <p:val>
                                            <p:strVal val="#ppt_h"/>
                                          </p:val>
                                        </p:tav>
                                      </p:tavLst>
                                    </p:anim>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7"/>
                                        </p:tgtEl>
                                        <p:attrNameLst>
                                          <p:attrName>ppt_y</p:attrName>
                                        </p:attrNameLst>
                                      </p:cBhvr>
                                      <p:tavLst>
                                        <p:tav tm="0">
                                          <p:val>
                                            <p:strVal val="#ppt_y"/>
                                          </p:val>
                                        </p:tav>
                                        <p:tav tm="100000">
                                          <p:val>
                                            <p:strVal val="#ppt_y"/>
                                          </p:val>
                                        </p:tav>
                                      </p:tavLst>
                                    </p:anim>
                                    <p:anim calcmode="lin" valueType="num">
                                      <p:cBhvr>
                                        <p:cTn id="45"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7"/>
                                        </p:tgtEl>
                                      </p:cBhvr>
                                    </p:animEffect>
                                  </p:childTnLst>
                                </p:cTn>
                              </p:par>
                              <p:par>
                                <p:cTn id="48" presetID="41" presetClass="entr" presetSubtype="0" fill="hold" nodeType="withEffect">
                                  <p:stCondLst>
                                    <p:cond delay="0"/>
                                  </p:stCondLst>
                                  <p:iterate type="lt">
                                    <p:tmPct val="10000"/>
                                  </p:iterate>
                                  <p:childTnLst>
                                    <p:set>
                                      <p:cBhvr>
                                        <p:cTn id="49" dur="1" fill="hold">
                                          <p:stCondLst>
                                            <p:cond delay="0"/>
                                          </p:stCondLst>
                                        </p:cTn>
                                        <p:tgtEl>
                                          <p:spTgt spid="36">
                                            <p:txEl>
                                              <p:pRg st="0" end="0"/>
                                            </p:txEl>
                                          </p:spTgt>
                                        </p:tgtEl>
                                        <p:attrNameLst>
                                          <p:attrName>style.visibility</p:attrName>
                                        </p:attrNameLst>
                                      </p:cBhvr>
                                      <p:to>
                                        <p:strVal val="visible"/>
                                      </p:to>
                                    </p:set>
                                    <p:anim calcmode="lin" valueType="num">
                                      <p:cBhvr>
                                        <p:cTn id="50" dur="500" fill="hold"/>
                                        <p:tgtEl>
                                          <p:spTgt spid="3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6">
                                            <p:txEl>
                                              <p:pRg st="0" end="0"/>
                                            </p:txEl>
                                          </p:spTgt>
                                        </p:tgtEl>
                                        <p:attrNameLst>
                                          <p:attrName>ppt_y</p:attrName>
                                        </p:attrNameLst>
                                      </p:cBhvr>
                                      <p:tavLst>
                                        <p:tav tm="0">
                                          <p:val>
                                            <p:strVal val="#ppt_y"/>
                                          </p:val>
                                        </p:tav>
                                        <p:tav tm="100000">
                                          <p:val>
                                            <p:strVal val="#ppt_y"/>
                                          </p:val>
                                        </p:tav>
                                      </p:tavLst>
                                    </p:anim>
                                    <p:anim calcmode="lin" valueType="num">
                                      <p:cBhvr>
                                        <p:cTn id="52" dur="500" fill="hold"/>
                                        <p:tgtEl>
                                          <p:spTgt spid="3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36">
                                            <p:txEl>
                                              <p:pRg st="0" end="0"/>
                                            </p:txEl>
                                          </p:spTgt>
                                        </p:tgtEl>
                                      </p:cBhvr>
                                    </p:animEffect>
                                  </p:childTnLst>
                                </p:cTn>
                              </p:par>
                              <p:par>
                                <p:cTn id="55" presetID="41" presetClass="entr" presetSubtype="0" fill="hold" nodeType="withEffect">
                                  <p:stCondLst>
                                    <p:cond delay="0"/>
                                  </p:stCondLst>
                                  <p:iterate type="lt">
                                    <p:tmPct val="10000"/>
                                  </p:iterate>
                                  <p:childTnLst>
                                    <p:set>
                                      <p:cBhvr>
                                        <p:cTn id="56" dur="1" fill="hold">
                                          <p:stCondLst>
                                            <p:cond delay="0"/>
                                          </p:stCondLst>
                                        </p:cTn>
                                        <p:tgtEl>
                                          <p:spTgt spid="36">
                                            <p:txEl>
                                              <p:pRg st="1" end="1"/>
                                            </p:txEl>
                                          </p:spTgt>
                                        </p:tgtEl>
                                        <p:attrNameLst>
                                          <p:attrName>style.visibility</p:attrName>
                                        </p:attrNameLst>
                                      </p:cBhvr>
                                      <p:to>
                                        <p:strVal val="visible"/>
                                      </p:to>
                                    </p:set>
                                    <p:anim calcmode="lin" valueType="num">
                                      <p:cBhvr>
                                        <p:cTn id="57" dur="500" fill="hold"/>
                                        <p:tgtEl>
                                          <p:spTgt spid="36">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36">
                                            <p:txEl>
                                              <p:pRg st="1" end="1"/>
                                            </p:txEl>
                                          </p:spTgt>
                                        </p:tgtEl>
                                        <p:attrNameLst>
                                          <p:attrName>ppt_y</p:attrName>
                                        </p:attrNameLst>
                                      </p:cBhvr>
                                      <p:tavLst>
                                        <p:tav tm="0">
                                          <p:val>
                                            <p:strVal val="#ppt_y"/>
                                          </p:val>
                                        </p:tav>
                                        <p:tav tm="100000">
                                          <p:val>
                                            <p:strVal val="#ppt_y"/>
                                          </p:val>
                                        </p:tav>
                                      </p:tavLst>
                                    </p:anim>
                                    <p:anim calcmode="lin" valueType="num">
                                      <p:cBhvr>
                                        <p:cTn id="59" dur="500" fill="hold"/>
                                        <p:tgtEl>
                                          <p:spTgt spid="36">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36">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36">
                                            <p:txEl>
                                              <p:pRg st="1" end="1"/>
                                            </p:txEl>
                                          </p:spTgt>
                                        </p:tgtEl>
                                      </p:cBhvr>
                                    </p:animEffect>
                                  </p:childTnLst>
                                </p:cTn>
                              </p:par>
                              <p:par>
                                <p:cTn id="62" presetID="41" presetClass="entr" presetSubtype="0" fill="hold" nodeType="withEffect">
                                  <p:stCondLst>
                                    <p:cond delay="0"/>
                                  </p:stCondLst>
                                  <p:iterate type="lt">
                                    <p:tmPct val="10000"/>
                                  </p:iterate>
                                  <p:childTnLst>
                                    <p:set>
                                      <p:cBhvr>
                                        <p:cTn id="63" dur="1" fill="hold">
                                          <p:stCondLst>
                                            <p:cond delay="0"/>
                                          </p:stCondLst>
                                        </p:cTn>
                                        <p:tgtEl>
                                          <p:spTgt spid="36">
                                            <p:txEl>
                                              <p:pRg st="2" end="2"/>
                                            </p:txEl>
                                          </p:spTgt>
                                        </p:tgtEl>
                                        <p:attrNameLst>
                                          <p:attrName>style.visibility</p:attrName>
                                        </p:attrNameLst>
                                      </p:cBhvr>
                                      <p:to>
                                        <p:strVal val="visible"/>
                                      </p:to>
                                    </p:set>
                                    <p:anim calcmode="lin" valueType="num">
                                      <p:cBhvr>
                                        <p:cTn id="64" dur="500" fill="hold"/>
                                        <p:tgtEl>
                                          <p:spTgt spid="36">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36">
                                            <p:txEl>
                                              <p:pRg st="2" end="2"/>
                                            </p:txEl>
                                          </p:spTgt>
                                        </p:tgtEl>
                                        <p:attrNameLst>
                                          <p:attrName>ppt_y</p:attrName>
                                        </p:attrNameLst>
                                      </p:cBhvr>
                                      <p:tavLst>
                                        <p:tav tm="0">
                                          <p:val>
                                            <p:strVal val="#ppt_y"/>
                                          </p:val>
                                        </p:tav>
                                        <p:tav tm="100000">
                                          <p:val>
                                            <p:strVal val="#ppt_y"/>
                                          </p:val>
                                        </p:tav>
                                      </p:tavLst>
                                    </p:anim>
                                    <p:anim calcmode="lin" valueType="num">
                                      <p:cBhvr>
                                        <p:cTn id="66" dur="500" fill="hold"/>
                                        <p:tgtEl>
                                          <p:spTgt spid="36">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36">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36">
                                            <p:txEl>
                                              <p:pRg st="2" end="2"/>
                                            </p:txEl>
                                          </p:spTgt>
                                        </p:tgtEl>
                                      </p:cBhvr>
                                    </p:animEffect>
                                  </p:childTnLst>
                                </p:cTn>
                              </p:par>
                              <p:par>
                                <p:cTn id="69" presetID="41" presetClass="entr" presetSubtype="0" fill="hold" nodeType="withEffect">
                                  <p:stCondLst>
                                    <p:cond delay="0"/>
                                  </p:stCondLst>
                                  <p:iterate type="lt">
                                    <p:tmPct val="10000"/>
                                  </p:iterate>
                                  <p:childTnLst>
                                    <p:set>
                                      <p:cBhvr>
                                        <p:cTn id="70" dur="1" fill="hold">
                                          <p:stCondLst>
                                            <p:cond delay="0"/>
                                          </p:stCondLst>
                                        </p:cTn>
                                        <p:tgtEl>
                                          <p:spTgt spid="36">
                                            <p:txEl>
                                              <p:pRg st="3" end="3"/>
                                            </p:txEl>
                                          </p:spTgt>
                                        </p:tgtEl>
                                        <p:attrNameLst>
                                          <p:attrName>style.visibility</p:attrName>
                                        </p:attrNameLst>
                                      </p:cBhvr>
                                      <p:to>
                                        <p:strVal val="visible"/>
                                      </p:to>
                                    </p:set>
                                    <p:anim calcmode="lin" valueType="num">
                                      <p:cBhvr>
                                        <p:cTn id="71" dur="500" fill="hold"/>
                                        <p:tgtEl>
                                          <p:spTgt spid="36">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36">
                                            <p:txEl>
                                              <p:pRg st="3" end="3"/>
                                            </p:txEl>
                                          </p:spTgt>
                                        </p:tgtEl>
                                        <p:attrNameLst>
                                          <p:attrName>ppt_y</p:attrName>
                                        </p:attrNameLst>
                                      </p:cBhvr>
                                      <p:tavLst>
                                        <p:tav tm="0">
                                          <p:val>
                                            <p:strVal val="#ppt_y"/>
                                          </p:val>
                                        </p:tav>
                                        <p:tav tm="100000">
                                          <p:val>
                                            <p:strVal val="#ppt_y"/>
                                          </p:val>
                                        </p:tav>
                                      </p:tavLst>
                                    </p:anim>
                                    <p:anim calcmode="lin" valueType="num">
                                      <p:cBhvr>
                                        <p:cTn id="73" dur="500" fill="hold"/>
                                        <p:tgtEl>
                                          <p:spTgt spid="36">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36">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3428999"/>
            <a:ext cx="7518796" cy="3429297"/>
          </a:xfrm>
          <a:prstGeom prst="rect">
            <a:avLst/>
          </a:prstGeom>
        </p:spPr>
      </p:pic>
      <p:pic>
        <p:nvPicPr>
          <p:cNvPr id="2" name="Picture 1"/>
          <p:cNvPicPr>
            <a:picLocks noChangeAspect="1"/>
          </p:cNvPicPr>
          <p:nvPr/>
        </p:nvPicPr>
        <p:blipFill>
          <a:blip r:embed="rId3"/>
          <a:stretch>
            <a:fillRect/>
          </a:stretch>
        </p:blipFill>
        <p:spPr>
          <a:xfrm>
            <a:off x="4673336" y="1"/>
            <a:ext cx="7518928" cy="3428998"/>
          </a:xfrm>
          <a:prstGeom prst="rect">
            <a:avLst/>
          </a:prstGeom>
        </p:spPr>
      </p:pic>
      <p:sp>
        <p:nvSpPr>
          <p:cNvPr id="3" name="Rectangle 2"/>
          <p:cNvSpPr/>
          <p:nvPr/>
        </p:nvSpPr>
        <p:spPr>
          <a:xfrm>
            <a:off x="4672544" y="173226"/>
            <a:ext cx="7518400" cy="707886"/>
          </a:xfrm>
          <a:prstGeom prst="rect">
            <a:avLst/>
          </a:prstGeom>
        </p:spPr>
        <p:txBody>
          <a:bodyPr wrap="square">
            <a:spAutoFit/>
          </a:bodyPr>
          <a:lstStyle/>
          <a:p>
            <a:pPr algn="ctr"/>
            <a:r>
              <a:rPr lang="en-IN" sz="4000" dirty="0">
                <a:solidFill>
                  <a:srgbClr val="FF0000"/>
                </a:solidFill>
              </a:rPr>
              <a:t>RFID with Tags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7"/>
            <a:ext cx="4673072" cy="342929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060" y="3429000"/>
            <a:ext cx="4673072" cy="3429000"/>
          </a:xfrm>
          <a:prstGeom prst="rect">
            <a:avLst/>
          </a:prstGeom>
        </p:spPr>
      </p:pic>
      <p:sp>
        <p:nvSpPr>
          <p:cNvPr id="6" name="Rectangle 5"/>
          <p:cNvSpPr/>
          <p:nvPr/>
        </p:nvSpPr>
        <p:spPr>
          <a:xfrm>
            <a:off x="4672544" y="982924"/>
            <a:ext cx="7519456" cy="2354491"/>
          </a:xfrm>
          <a:prstGeom prst="rect">
            <a:avLst/>
          </a:prstGeom>
        </p:spPr>
        <p:txBody>
          <a:bodyPr wrap="square">
            <a:spAutoFit/>
          </a:bodyPr>
          <a:lstStyle/>
          <a:p>
            <a:r>
              <a:rPr lang="en-US" sz="2100" i="1" dirty="0">
                <a:solidFill>
                  <a:schemeClr val="tx2">
                    <a:lumMod val="20000"/>
                    <a:lumOff val="80000"/>
                  </a:schemeClr>
                </a:solidFill>
                <a:latin typeface="Times New Roman" panose="02020603050405020304" pitchFamily="18" charset="0"/>
                <a:cs typeface="Times New Roman" panose="02020603050405020304" pitchFamily="18" charset="0"/>
              </a:rPr>
              <a:t>The </a:t>
            </a:r>
            <a:r>
              <a:rPr lang="en-US" sz="2100" b="1" i="1" dirty="0">
                <a:solidFill>
                  <a:schemeClr val="tx2">
                    <a:lumMod val="20000"/>
                    <a:lumOff val="80000"/>
                  </a:schemeClr>
                </a:solidFill>
                <a:latin typeface="Times New Roman" panose="02020603050405020304" pitchFamily="18" charset="0"/>
                <a:cs typeface="Times New Roman" panose="02020603050405020304" pitchFamily="18" charset="0"/>
              </a:rPr>
              <a:t>RC522</a:t>
            </a:r>
            <a:r>
              <a:rPr lang="en-US" sz="2100" i="1" dirty="0">
                <a:solidFill>
                  <a:schemeClr val="tx2">
                    <a:lumMod val="20000"/>
                    <a:lumOff val="80000"/>
                  </a:schemeClr>
                </a:solidFill>
                <a:latin typeface="Times New Roman" panose="02020603050405020304" pitchFamily="18" charset="0"/>
                <a:cs typeface="Times New Roman" panose="02020603050405020304" pitchFamily="18" charset="0"/>
              </a:rPr>
              <a:t> is a </a:t>
            </a:r>
            <a:r>
              <a:rPr lang="en-US" sz="2100" b="1" i="1" dirty="0">
                <a:solidFill>
                  <a:schemeClr val="tx2">
                    <a:lumMod val="20000"/>
                    <a:lumOff val="80000"/>
                  </a:schemeClr>
                </a:solidFill>
                <a:latin typeface="Times New Roman" panose="02020603050405020304" pitchFamily="18" charset="0"/>
                <a:cs typeface="Times New Roman" panose="02020603050405020304" pitchFamily="18" charset="0"/>
              </a:rPr>
              <a:t>13.56MHz RFID module</a:t>
            </a:r>
            <a:r>
              <a:rPr lang="en-US" sz="2100" i="1" dirty="0">
                <a:solidFill>
                  <a:schemeClr val="tx2">
                    <a:lumMod val="20000"/>
                    <a:lumOff val="80000"/>
                  </a:schemeClr>
                </a:solidFill>
                <a:latin typeface="Times New Roman" panose="02020603050405020304" pitchFamily="18" charset="0"/>
                <a:cs typeface="Times New Roman" panose="02020603050405020304" pitchFamily="18" charset="0"/>
              </a:rPr>
              <a:t> that is based on the </a:t>
            </a:r>
            <a:r>
              <a:rPr lang="en-US" sz="2100" b="1" i="1" dirty="0">
                <a:solidFill>
                  <a:schemeClr val="tx2">
                    <a:lumMod val="20000"/>
                    <a:lumOff val="80000"/>
                  </a:schemeClr>
                </a:solidFill>
                <a:latin typeface="Times New Roman" panose="02020603050405020304" pitchFamily="18" charset="0"/>
                <a:cs typeface="Times New Roman" panose="02020603050405020304" pitchFamily="18" charset="0"/>
              </a:rPr>
              <a:t>MFRC522 controller from NXP semiconductors</a:t>
            </a:r>
            <a:r>
              <a:rPr lang="en-US" sz="2100" i="1" dirty="0">
                <a:solidFill>
                  <a:schemeClr val="tx2">
                    <a:lumMod val="20000"/>
                    <a:lumOff val="80000"/>
                  </a:schemeClr>
                </a:solidFill>
                <a:latin typeface="Times New Roman" panose="02020603050405020304" pitchFamily="18" charset="0"/>
                <a:cs typeface="Times New Roman" panose="02020603050405020304" pitchFamily="18" charset="0"/>
              </a:rPr>
              <a:t>. The module can supports I2C, SPI and UART and normally is shipped with a RFID card and key fob. It is commonly used in attendance systems and other person/object identification applications.</a:t>
            </a:r>
          </a:p>
          <a:p>
            <a:endParaRPr lang="en-US" sz="2100" i="1" dirty="0">
              <a:solidFill>
                <a:schemeClr val="tx2">
                  <a:lumMod val="20000"/>
                  <a:lumOff val="80000"/>
                </a:schemeClr>
              </a:solidFill>
              <a:latin typeface="Times New Roman" panose="02020603050405020304" pitchFamily="18" charset="0"/>
              <a:cs typeface="Times New Roman" panose="02020603050405020304" pitchFamily="18" charset="0"/>
            </a:endParaRPr>
          </a:p>
          <a:p>
            <a:r>
              <a:rPr lang="en-US" sz="2100" dirty="0">
                <a:solidFill>
                  <a:schemeClr val="tx2">
                    <a:lumMod val="20000"/>
                    <a:lumOff val="80000"/>
                  </a:schemeClr>
                </a:solidFill>
                <a:latin typeface="Times New Roman" panose="02020603050405020304" pitchFamily="18" charset="0"/>
                <a:cs typeface="Times New Roman" panose="02020603050405020304" pitchFamily="18" charset="0"/>
              </a:rPr>
              <a:t>The RC522 is a RF Module that consists of a RFID reader, RFID</a:t>
            </a:r>
            <a:endParaRPr lang="en-IN" sz="2100" i="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
        <p:nvSpPr>
          <p:cNvPr id="8" name="Rectangle 7"/>
          <p:cNvSpPr/>
          <p:nvPr/>
        </p:nvSpPr>
        <p:spPr>
          <a:xfrm>
            <a:off x="0" y="3441680"/>
            <a:ext cx="7518796" cy="3647152"/>
          </a:xfrm>
          <a:prstGeom prst="rect">
            <a:avLst/>
          </a:prstGeom>
        </p:spPr>
        <p:txBody>
          <a:bodyPr wrap="square">
            <a:spAutoFit/>
          </a:bodyPr>
          <a:lstStyle/>
          <a:p>
            <a:r>
              <a:rPr lang="en-US" sz="2100" dirty="0">
                <a:solidFill>
                  <a:schemeClr val="tx2">
                    <a:lumMod val="20000"/>
                    <a:lumOff val="80000"/>
                  </a:schemeClr>
                </a:solidFill>
                <a:latin typeface="Times New Roman" panose="02020603050405020304" pitchFamily="18" charset="0"/>
                <a:cs typeface="Times New Roman" panose="02020603050405020304" pitchFamily="18" charset="0"/>
              </a:rPr>
              <a:t>card and a key chain. The module operates 13.56MHz which is industrial (ISM) band and hence can be used without any license problem. The module operates at 3.3V typically and hence commonly used in 3.3V designs.  It is normally used in application where certain person/object has to be identified with a unique ID.</a:t>
            </a:r>
          </a:p>
          <a:p>
            <a:endParaRPr lang="en-US" sz="2100" dirty="0">
              <a:solidFill>
                <a:schemeClr val="tx2">
                  <a:lumMod val="20000"/>
                  <a:lumOff val="80000"/>
                </a:schemeClr>
              </a:solidFill>
              <a:latin typeface="Times New Roman" panose="02020603050405020304" pitchFamily="18" charset="0"/>
              <a:cs typeface="Times New Roman" panose="02020603050405020304" pitchFamily="18" charset="0"/>
            </a:endParaRPr>
          </a:p>
          <a:p>
            <a:r>
              <a:rPr lang="en-US" sz="2100" dirty="0">
                <a:solidFill>
                  <a:schemeClr val="tx2">
                    <a:lumMod val="20000"/>
                    <a:lumOff val="80000"/>
                  </a:schemeClr>
                </a:solidFill>
                <a:latin typeface="Times New Roman" panose="02020603050405020304" pitchFamily="18" charset="0"/>
                <a:cs typeface="Times New Roman" panose="02020603050405020304" pitchFamily="18" charset="0"/>
              </a:rPr>
              <a:t>The keychain has 1kB memory in it which can be used to stored unique data. The RC522 reader module can both read and write data into these memory elements. The reader can read data only form passive tags that operate on 13.56MHz.</a:t>
            </a:r>
          </a:p>
          <a:p>
            <a:endParaRPr lang="en-IN" sz="2100" i="1" dirty="0">
              <a:solidFill>
                <a:schemeClr val="tx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20922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06800" y="-297"/>
            <a:ext cx="8585728" cy="3441997"/>
          </a:xfrm>
          <a:prstGeom prst="rect">
            <a:avLst/>
          </a:prstGeom>
        </p:spPr>
      </p:pic>
      <p:pic>
        <p:nvPicPr>
          <p:cNvPr id="3" name="Picture 2"/>
          <p:cNvPicPr>
            <a:picLocks noChangeAspect="1"/>
          </p:cNvPicPr>
          <p:nvPr/>
        </p:nvPicPr>
        <p:blipFill>
          <a:blip r:embed="rId3"/>
          <a:stretch>
            <a:fillRect/>
          </a:stretch>
        </p:blipFill>
        <p:spPr>
          <a:xfrm>
            <a:off x="0" y="3413461"/>
            <a:ext cx="8610600" cy="34445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400"/>
            <a:ext cx="3606800" cy="3441700"/>
          </a:xfrm>
          <a:prstGeom prst="rect">
            <a:avLst/>
          </a:prstGeom>
        </p:spPr>
      </p:pic>
      <p:sp>
        <p:nvSpPr>
          <p:cNvPr id="5" name="Rectangle 4"/>
          <p:cNvSpPr/>
          <p:nvPr/>
        </p:nvSpPr>
        <p:spPr>
          <a:xfrm>
            <a:off x="3606800" y="0"/>
            <a:ext cx="8585199" cy="584775"/>
          </a:xfrm>
          <a:prstGeom prst="rect">
            <a:avLst/>
          </a:prstGeom>
        </p:spPr>
        <p:txBody>
          <a:bodyPr wrap="square">
            <a:spAutoFit/>
          </a:bodyPr>
          <a:lstStyle/>
          <a:p>
            <a:pPr algn="ctr"/>
            <a:r>
              <a:rPr lang="en-IN" sz="3200" b="1" i="1" dirty="0">
                <a:solidFill>
                  <a:schemeClr val="bg2"/>
                </a:solidFill>
              </a:rPr>
              <a:t>Voltage regulator 7805</a:t>
            </a:r>
          </a:p>
        </p:txBody>
      </p:sp>
      <p:sp>
        <p:nvSpPr>
          <p:cNvPr id="6" name="Rectangle 5"/>
          <p:cNvSpPr/>
          <p:nvPr/>
        </p:nvSpPr>
        <p:spPr>
          <a:xfrm>
            <a:off x="3606271" y="584775"/>
            <a:ext cx="8585200" cy="2862322"/>
          </a:xfrm>
          <a:prstGeom prst="rect">
            <a:avLst/>
          </a:prstGeom>
        </p:spPr>
        <p:txBody>
          <a:bodyPr wrap="square">
            <a:spAutoFit/>
          </a:bodyPr>
          <a:lstStyle/>
          <a:p>
            <a:r>
              <a:rPr lang="en-US" b="1" i="1" dirty="0">
                <a:solidFill>
                  <a:srgbClr val="FFFF00"/>
                </a:solidFill>
                <a:latin typeface="Times New Roman" panose="02020603050405020304" pitchFamily="18" charset="0"/>
                <a:cs typeface="Times New Roman" panose="02020603050405020304" pitchFamily="18" charset="0"/>
              </a:rPr>
              <a:t>7805 is a three terminal linear voltage regulator IC with a fixed output voltage of 5V which is useful in a wide range of applications. Currently, the 7805 Voltage Regulator IC is manufactured by Texas Instruments, ON Semiconductor, STMicroelectronics, Diodes incorporated, Infineon Technologies, etc.</a:t>
            </a:r>
          </a:p>
          <a:p>
            <a:endParaRPr lang="en-US" b="1" i="1" dirty="0">
              <a:solidFill>
                <a:srgbClr val="FFFF00"/>
              </a:solidFill>
              <a:latin typeface="Times New Roman" panose="02020603050405020304" pitchFamily="18" charset="0"/>
              <a:cs typeface="Times New Roman" panose="02020603050405020304" pitchFamily="18" charset="0"/>
            </a:endParaRPr>
          </a:p>
          <a:p>
            <a:r>
              <a:rPr lang="en-US" b="1" i="1" dirty="0">
                <a:solidFill>
                  <a:srgbClr val="FFFF00"/>
                </a:solidFill>
                <a:latin typeface="Times New Roman" panose="02020603050405020304" pitchFamily="18" charset="0"/>
                <a:cs typeface="Times New Roman" panose="02020603050405020304" pitchFamily="18" charset="0"/>
              </a:rPr>
              <a:t>Some of the important features of the 7805 IC are as follows: </a:t>
            </a:r>
          </a:p>
          <a:p>
            <a:pPr marL="285750" indent="-285750">
              <a:buFont typeface="Arial" panose="020B0604020202020204" pitchFamily="34" charset="0"/>
              <a:buChar char="•"/>
            </a:pPr>
            <a:r>
              <a:rPr lang="en-US" b="1" i="1" dirty="0">
                <a:solidFill>
                  <a:srgbClr val="FFFF00"/>
                </a:solidFill>
                <a:latin typeface="Times New Roman" panose="02020603050405020304" pitchFamily="18" charset="0"/>
                <a:cs typeface="Times New Roman" panose="02020603050405020304" pitchFamily="18" charset="0"/>
              </a:rPr>
              <a:t>It can deliver up to 1.5 A of current (with heat sink). </a:t>
            </a:r>
          </a:p>
          <a:p>
            <a:pPr marL="285750" indent="-285750">
              <a:buFont typeface="Arial" panose="020B0604020202020204" pitchFamily="34" charset="0"/>
              <a:buChar char="•"/>
            </a:pPr>
            <a:r>
              <a:rPr lang="en-US" b="1" i="1" dirty="0">
                <a:solidFill>
                  <a:srgbClr val="FFFF00"/>
                </a:solidFill>
                <a:latin typeface="Times New Roman" panose="02020603050405020304" pitchFamily="18" charset="0"/>
                <a:cs typeface="Times New Roman" panose="02020603050405020304" pitchFamily="18" charset="0"/>
              </a:rPr>
              <a:t>Has both internal current limiting and thermal shutdown features. </a:t>
            </a:r>
          </a:p>
          <a:p>
            <a:pPr marL="285750" indent="-285750">
              <a:buFont typeface="Arial" panose="020B0604020202020204" pitchFamily="34" charset="0"/>
              <a:buChar char="•"/>
            </a:pPr>
            <a:r>
              <a:rPr lang="en-US" b="1" i="1" dirty="0">
                <a:solidFill>
                  <a:srgbClr val="FFFF00"/>
                </a:solidFill>
                <a:latin typeface="Times New Roman" panose="02020603050405020304" pitchFamily="18" charset="0"/>
                <a:cs typeface="Times New Roman" panose="02020603050405020304" pitchFamily="18" charset="0"/>
              </a:rPr>
              <a:t>Requires very minimum external components to fully function.</a:t>
            </a:r>
          </a:p>
          <a:p>
            <a:endParaRPr lang="en-IN" b="1" i="1" dirty="0">
              <a:solidFill>
                <a:srgbClr val="FFFF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101601" y="3402039"/>
            <a:ext cx="8610599" cy="584775"/>
          </a:xfrm>
          <a:prstGeom prst="rect">
            <a:avLst/>
          </a:prstGeom>
        </p:spPr>
        <p:txBody>
          <a:bodyPr wrap="square">
            <a:spAutoFit/>
          </a:bodyPr>
          <a:lstStyle/>
          <a:p>
            <a:pPr algn="ctr"/>
            <a:r>
              <a:rPr lang="en-IN" sz="3200" b="1" i="1" dirty="0">
                <a:solidFill>
                  <a:schemeClr val="tx2">
                    <a:lumMod val="75000"/>
                  </a:schemeClr>
                </a:solidFill>
              </a:rPr>
              <a:t>Voltage regulator AMS1117 – 3.3V</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599" y="3469940"/>
            <a:ext cx="3580872" cy="3385222"/>
          </a:xfrm>
          <a:prstGeom prst="rect">
            <a:avLst/>
          </a:prstGeom>
        </p:spPr>
      </p:pic>
      <p:sp>
        <p:nvSpPr>
          <p:cNvPr id="9" name="Rectangle 8"/>
          <p:cNvSpPr/>
          <p:nvPr/>
        </p:nvSpPr>
        <p:spPr>
          <a:xfrm>
            <a:off x="0" y="3858307"/>
            <a:ext cx="8610598" cy="3139321"/>
          </a:xfrm>
          <a:prstGeom prst="rect">
            <a:avLst/>
          </a:prstGeom>
        </p:spPr>
        <p:txBody>
          <a:bodyPr wrap="square">
            <a:spAutoFit/>
          </a:bodyPr>
          <a:lstStyle/>
          <a:p>
            <a:pPr algn="just"/>
            <a:r>
              <a:rPr lang="en-US" b="1" i="1" dirty="0">
                <a:latin typeface="Times New Roman" panose="02020603050405020304" pitchFamily="18" charset="0"/>
                <a:cs typeface="Times New Roman" panose="02020603050405020304" pitchFamily="18" charset="0"/>
              </a:rPr>
              <a:t>The AMS1117 is a popular SMD package 3-pin voltage regulator that is available in many models for fixed and adjustable voltage requirements. The IC can deliver a maximum current of 1A and the output voltage can vary from 1.5V to 5V. It also has a low drop out voltage of 1.3V when operating at maximum current.</a:t>
            </a:r>
          </a:p>
          <a:p>
            <a:pPr algn="just"/>
            <a:endParaRPr lang="en-US" sz="1100" b="1" i="1"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Some of the important features of the AMS1117 IC are as follows:</a:t>
            </a:r>
          </a:p>
          <a:p>
            <a:pPr marL="285750" indent="-285750">
              <a:buFont typeface="Arial" panose="020B0604020202020204" pitchFamily="34" charset="0"/>
              <a:buChar char="•"/>
            </a:pPr>
            <a:r>
              <a:rPr lang="en-US" b="1" i="1" dirty="0">
                <a:latin typeface="Times New Roman" panose="02020603050405020304" pitchFamily="18" charset="0"/>
                <a:cs typeface="Times New Roman" panose="02020603050405020304" pitchFamily="18" charset="0"/>
              </a:rPr>
              <a:t>3.3V Output</a:t>
            </a:r>
          </a:p>
          <a:p>
            <a:pPr marL="285750" indent="-285750">
              <a:buFont typeface="Arial" panose="020B0604020202020204" pitchFamily="34" charset="0"/>
              <a:buChar char="•"/>
            </a:pPr>
            <a:r>
              <a:rPr lang="en-US" b="1" i="1" dirty="0">
                <a:latin typeface="Times New Roman" panose="02020603050405020304" pitchFamily="18" charset="0"/>
                <a:cs typeface="Times New Roman" panose="02020603050405020304" pitchFamily="18" charset="0"/>
              </a:rPr>
              <a:t>5V Input.  Can use higher input voltages, but see our notes below about </a:t>
            </a:r>
            <a:r>
              <a:rPr lang="en-US" b="1" i="1" dirty="0" err="1">
                <a:latin typeface="Times New Roman" panose="02020603050405020304" pitchFamily="18" charset="0"/>
                <a:cs typeface="Times New Roman" panose="02020603050405020304" pitchFamily="18" charset="0"/>
              </a:rPr>
              <a:t>derating</a:t>
            </a:r>
            <a:r>
              <a:rPr lang="en-US" b="1" i="1" dirty="0">
                <a:latin typeface="Times New Roman" panose="02020603050405020304" pitchFamily="18" charset="0"/>
                <a:cs typeface="Times New Roman" panose="02020603050405020304" pitchFamily="18" charset="0"/>
              </a:rPr>
              <a:t> the current at higher voltages</a:t>
            </a:r>
          </a:p>
          <a:p>
            <a:pPr marL="285750" indent="-285750">
              <a:buFont typeface="Arial" panose="020B0604020202020204" pitchFamily="34" charset="0"/>
              <a:buChar char="•"/>
            </a:pPr>
            <a:r>
              <a:rPr lang="en-US" b="1" i="1" dirty="0">
                <a:latin typeface="Times New Roman" panose="02020603050405020304" pitchFamily="18" charset="0"/>
                <a:cs typeface="Times New Roman" panose="02020603050405020304" pitchFamily="18" charset="0"/>
              </a:rPr>
              <a:t>Short circuit and thermal protection built-in</a:t>
            </a:r>
          </a:p>
          <a:p>
            <a:pPr marL="285750" indent="-285750">
              <a:buFont typeface="Arial" panose="020B0604020202020204" pitchFamily="34" charset="0"/>
              <a:buChar char="•"/>
            </a:pPr>
            <a:r>
              <a:rPr lang="en-US" b="1" i="1" dirty="0">
                <a:latin typeface="Times New Roman" panose="02020603050405020304" pitchFamily="18" charset="0"/>
                <a:cs typeface="Times New Roman" panose="02020603050405020304" pitchFamily="18" charset="0"/>
              </a:rPr>
              <a:t>Small footprint</a:t>
            </a:r>
          </a:p>
        </p:txBody>
      </p:sp>
    </p:spTree>
    <p:extLst>
      <p:ext uri="{BB962C8B-B14F-4D97-AF65-F5344CB8AC3E}">
        <p14:creationId xmlns:p14="http://schemas.microsoft.com/office/powerpoint/2010/main" val="3152145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8610600" cy="3429000"/>
          </a:xfrm>
          <a:prstGeom prst="rect">
            <a:avLst/>
          </a:prstGeom>
        </p:spPr>
      </p:pic>
      <p:sp>
        <p:nvSpPr>
          <p:cNvPr id="3" name="Rectangle 2"/>
          <p:cNvSpPr/>
          <p:nvPr/>
        </p:nvSpPr>
        <p:spPr>
          <a:xfrm>
            <a:off x="0" y="-18097"/>
            <a:ext cx="8610600" cy="584775"/>
          </a:xfrm>
          <a:prstGeom prst="rect">
            <a:avLst/>
          </a:prstGeom>
        </p:spPr>
        <p:txBody>
          <a:bodyPr wrap="square">
            <a:spAutoFit/>
          </a:bodyPr>
          <a:lstStyle/>
          <a:p>
            <a:pPr algn="ctr"/>
            <a:r>
              <a:rPr lang="en-IN" sz="3200" b="1" i="1" dirty="0"/>
              <a:t>Crystal</a:t>
            </a:r>
          </a:p>
        </p:txBody>
      </p:sp>
      <p:pic>
        <p:nvPicPr>
          <p:cNvPr id="4" name="Picture 3"/>
          <p:cNvPicPr>
            <a:picLocks noChangeAspect="1"/>
          </p:cNvPicPr>
          <p:nvPr/>
        </p:nvPicPr>
        <p:blipFill>
          <a:blip r:embed="rId2"/>
          <a:stretch>
            <a:fillRect/>
          </a:stretch>
        </p:blipFill>
        <p:spPr>
          <a:xfrm>
            <a:off x="3581400" y="3429000"/>
            <a:ext cx="8610600" cy="3429000"/>
          </a:xfrm>
          <a:prstGeom prst="rect">
            <a:avLst/>
          </a:prstGeom>
        </p:spPr>
      </p:pic>
      <p:sp>
        <p:nvSpPr>
          <p:cNvPr id="5" name="Rectangle 4"/>
          <p:cNvSpPr/>
          <p:nvPr/>
        </p:nvSpPr>
        <p:spPr>
          <a:xfrm>
            <a:off x="0" y="510312"/>
            <a:ext cx="8610600" cy="3016210"/>
          </a:xfrm>
          <a:prstGeom prst="rect">
            <a:avLst/>
          </a:prstGeom>
        </p:spPr>
        <p:txBody>
          <a:bodyPr wrap="square">
            <a:spAutoFit/>
          </a:bodyPr>
          <a:lstStyle/>
          <a:p>
            <a:r>
              <a:rPr lang="en-US" b="1" i="1" dirty="0">
                <a:solidFill>
                  <a:schemeClr val="bg1"/>
                </a:solidFill>
                <a:latin typeface="TimesNewRomanPSMT"/>
              </a:rPr>
              <a:t>The 16 MHz Crystal Oscillator module is designed to handle off-chip crystals that have a frequency of 4 -16 </a:t>
            </a:r>
            <a:r>
              <a:rPr lang="en-US" b="1" i="1" dirty="0" err="1">
                <a:solidFill>
                  <a:schemeClr val="bg1"/>
                </a:solidFill>
                <a:latin typeface="TimesNewRomanPSMT"/>
              </a:rPr>
              <a:t>MHz.</a:t>
            </a:r>
            <a:r>
              <a:rPr lang="en-US" b="1" i="1" dirty="0">
                <a:solidFill>
                  <a:schemeClr val="bg1"/>
                </a:solidFill>
                <a:latin typeface="TimesNewRomanPSMT"/>
              </a:rPr>
              <a:t> The crystal </a:t>
            </a:r>
            <a:r>
              <a:rPr lang="en-US" b="1" i="1" dirty="0" err="1">
                <a:solidFill>
                  <a:schemeClr val="bg1"/>
                </a:solidFill>
                <a:latin typeface="TimesNewRomanPSMT"/>
              </a:rPr>
              <a:t>oscillator.s</a:t>
            </a:r>
            <a:r>
              <a:rPr lang="en-US" b="1" i="1" dirty="0">
                <a:solidFill>
                  <a:schemeClr val="bg1"/>
                </a:solidFill>
                <a:latin typeface="TimesNewRomanPSMT"/>
              </a:rPr>
              <a:t> output is fed to the System PLL as the input reference. The oscillator design generates low frequency and phase jitter, which is </a:t>
            </a:r>
            <a:r>
              <a:rPr lang="en-IN" b="1" i="1" dirty="0">
                <a:solidFill>
                  <a:schemeClr val="bg1"/>
                </a:solidFill>
                <a:latin typeface="TimesNewRomanPSMT"/>
              </a:rPr>
              <a:t>recommended for USB operation.</a:t>
            </a:r>
          </a:p>
          <a:p>
            <a:endParaRPr lang="en-IN" b="1" i="1" dirty="0">
              <a:solidFill>
                <a:schemeClr val="bg1"/>
              </a:solidFill>
              <a:latin typeface="Times New Roman" panose="02020603050405020304" pitchFamily="18" charset="0"/>
              <a:cs typeface="Times New Roman" panose="02020603050405020304" pitchFamily="18" charset="0"/>
            </a:endParaRPr>
          </a:p>
          <a:p>
            <a:r>
              <a:rPr lang="en-US" sz="2000" b="1" i="1" dirty="0">
                <a:solidFill>
                  <a:schemeClr val="bg1"/>
                </a:solidFill>
                <a:latin typeface="Times New Roman" panose="02020603050405020304" pitchFamily="18" charset="0"/>
                <a:cs typeface="Times New Roman" panose="02020603050405020304" pitchFamily="18" charset="0"/>
              </a:rPr>
              <a:t>The crystal model is based on the following components:</a:t>
            </a:r>
          </a:p>
          <a:p>
            <a:r>
              <a:rPr lang="en-IN" sz="2000" b="1" i="1" dirty="0">
                <a:solidFill>
                  <a:schemeClr val="bg1"/>
                </a:solidFill>
                <a:latin typeface="Times New Roman" panose="02020603050405020304" pitchFamily="18" charset="0"/>
                <a:cs typeface="Times New Roman" panose="02020603050405020304" pitchFamily="18" charset="0"/>
              </a:rPr>
              <a:t>L: Motional Inductor</a:t>
            </a:r>
          </a:p>
          <a:p>
            <a:r>
              <a:rPr lang="en-IN" sz="2000" b="1" i="1" dirty="0">
                <a:solidFill>
                  <a:schemeClr val="bg1"/>
                </a:solidFill>
                <a:latin typeface="Times New Roman" panose="02020603050405020304" pitchFamily="18" charset="0"/>
                <a:cs typeface="Times New Roman" panose="02020603050405020304" pitchFamily="18" charset="0"/>
              </a:rPr>
              <a:t>C: Motional Capacitor</a:t>
            </a:r>
          </a:p>
          <a:p>
            <a:r>
              <a:rPr lang="en-IN" sz="2000" b="1" i="1" dirty="0">
                <a:solidFill>
                  <a:schemeClr val="bg1"/>
                </a:solidFill>
                <a:latin typeface="Times New Roman" panose="02020603050405020304" pitchFamily="18" charset="0"/>
                <a:cs typeface="Times New Roman" panose="02020603050405020304" pitchFamily="18" charset="0"/>
              </a:rPr>
              <a:t>R: Equivalent Series Resistor</a:t>
            </a:r>
          </a:p>
          <a:p>
            <a:r>
              <a:rPr lang="en-IN" sz="2000" b="1" i="1" dirty="0">
                <a:solidFill>
                  <a:schemeClr val="bg1"/>
                </a:solidFill>
                <a:latin typeface="Times New Roman" panose="02020603050405020304" pitchFamily="18" charset="0"/>
                <a:cs typeface="Times New Roman" panose="02020603050405020304" pitchFamily="18" charset="0"/>
              </a:rPr>
              <a:t>Cc: Shunt Capacitor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2260601"/>
            <a:ext cx="3581400" cy="11683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3581400" cy="3429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600" y="0"/>
            <a:ext cx="3581400" cy="2260601"/>
          </a:xfrm>
          <a:prstGeom prst="rect">
            <a:avLst/>
          </a:prstGeom>
        </p:spPr>
      </p:pic>
      <p:sp>
        <p:nvSpPr>
          <p:cNvPr id="9" name="Rectangle 8"/>
          <p:cNvSpPr/>
          <p:nvPr/>
        </p:nvSpPr>
        <p:spPr>
          <a:xfrm>
            <a:off x="3581400" y="3329638"/>
            <a:ext cx="8610600" cy="584775"/>
          </a:xfrm>
          <a:prstGeom prst="rect">
            <a:avLst/>
          </a:prstGeom>
        </p:spPr>
        <p:txBody>
          <a:bodyPr wrap="square">
            <a:spAutoFit/>
          </a:bodyPr>
          <a:lstStyle/>
          <a:p>
            <a:pPr algn="ctr"/>
            <a:r>
              <a:rPr lang="en-IN" sz="3200" b="1" i="1" dirty="0">
                <a:solidFill>
                  <a:srgbClr val="FF0000"/>
                </a:solidFill>
              </a:rPr>
              <a:t>Relay</a:t>
            </a:r>
          </a:p>
        </p:txBody>
      </p:sp>
      <p:sp>
        <p:nvSpPr>
          <p:cNvPr id="10" name="Rectangle 9"/>
          <p:cNvSpPr/>
          <p:nvPr/>
        </p:nvSpPr>
        <p:spPr>
          <a:xfrm>
            <a:off x="3581400" y="3965458"/>
            <a:ext cx="8699500" cy="3016210"/>
          </a:xfrm>
          <a:prstGeom prst="rect">
            <a:avLst/>
          </a:prstGeom>
        </p:spPr>
        <p:txBody>
          <a:bodyPr wrap="square">
            <a:spAutoFit/>
          </a:bodyPr>
          <a:lstStyle/>
          <a:p>
            <a:r>
              <a:rPr lang="en-US" b="1" i="1" dirty="0">
                <a:solidFill>
                  <a:schemeClr val="tx2">
                    <a:lumMod val="75000"/>
                  </a:schemeClr>
                </a:solidFill>
                <a:latin typeface="Times New Roman" panose="02020603050405020304" pitchFamily="18" charset="0"/>
                <a:cs typeface="Times New Roman" panose="02020603050405020304" pitchFamily="18" charset="0"/>
              </a:rPr>
              <a:t>A relay is an </a:t>
            </a:r>
            <a:r>
              <a:rPr lang="en-US" b="1" i="1" dirty="0">
                <a:solidFill>
                  <a:schemeClr val="tx2">
                    <a:lumMod val="75000"/>
                  </a:schemeClr>
                </a:solidFill>
                <a:latin typeface="Times New Roman" panose="02020603050405020304" pitchFamily="18" charset="0"/>
                <a:cs typeface="Times New Roman" panose="02020603050405020304" pitchFamily="18" charset="0"/>
                <a:hlinkClick r:id="rId6" tooltip="Electric"/>
              </a:rPr>
              <a:t>electrically</a:t>
            </a:r>
            <a:r>
              <a:rPr lang="en-US" b="1" i="1" dirty="0">
                <a:solidFill>
                  <a:schemeClr val="tx2">
                    <a:lumMod val="75000"/>
                  </a:schemeClr>
                </a:solidFill>
                <a:latin typeface="Times New Roman" panose="02020603050405020304" pitchFamily="18" charset="0"/>
                <a:cs typeface="Times New Roman" panose="02020603050405020304" pitchFamily="18" charset="0"/>
              </a:rPr>
              <a:t> operated </a:t>
            </a:r>
            <a:r>
              <a:rPr lang="en-US" b="1" i="1" dirty="0">
                <a:solidFill>
                  <a:schemeClr val="tx2">
                    <a:lumMod val="75000"/>
                  </a:schemeClr>
                </a:solidFill>
                <a:latin typeface="Times New Roman" panose="02020603050405020304" pitchFamily="18" charset="0"/>
                <a:cs typeface="Times New Roman" panose="02020603050405020304" pitchFamily="18" charset="0"/>
                <a:hlinkClick r:id="rId7" tooltip="Switch"/>
              </a:rPr>
              <a:t>switch</a:t>
            </a:r>
            <a:r>
              <a:rPr lang="en-US" b="1" i="1" dirty="0">
                <a:solidFill>
                  <a:schemeClr val="tx2">
                    <a:lumMod val="75000"/>
                  </a:schemeClr>
                </a:solidFill>
                <a:latin typeface="Times New Roman" panose="02020603050405020304" pitchFamily="18" charset="0"/>
                <a:cs typeface="Times New Roman" panose="02020603050405020304" pitchFamily="18" charset="0"/>
              </a:rPr>
              <a:t>. It consists of a set of input terminals for a single or multiple control signals, and a set of operating contact terminals. The switch may have any number of contacts in multiple </a:t>
            </a:r>
            <a:r>
              <a:rPr lang="en-US" b="1" i="1" dirty="0">
                <a:solidFill>
                  <a:schemeClr val="tx2">
                    <a:lumMod val="75000"/>
                  </a:schemeClr>
                </a:solidFill>
                <a:latin typeface="Times New Roman" panose="02020603050405020304" pitchFamily="18" charset="0"/>
                <a:cs typeface="Times New Roman" panose="02020603050405020304" pitchFamily="18" charset="0"/>
                <a:hlinkClick r:id="rId8" tooltip="Electrical contact"/>
              </a:rPr>
              <a:t>contact forms</a:t>
            </a:r>
            <a:r>
              <a:rPr lang="en-US" b="1" i="1" dirty="0">
                <a:solidFill>
                  <a:schemeClr val="tx2">
                    <a:lumMod val="75000"/>
                  </a:schemeClr>
                </a:solidFill>
                <a:latin typeface="Times New Roman" panose="02020603050405020304" pitchFamily="18" charset="0"/>
                <a:cs typeface="Times New Roman" panose="02020603050405020304" pitchFamily="18" charset="0"/>
              </a:rPr>
              <a:t>, such as make contacts, break contacts, or combinations thereof.</a:t>
            </a:r>
          </a:p>
          <a:p>
            <a:endParaRPr lang="en-US" sz="300" dirty="0">
              <a:solidFill>
                <a:schemeClr val="tx2">
                  <a:lumMod val="75000"/>
                </a:schemeClr>
              </a:solidFill>
              <a:latin typeface="Times New Roman" panose="02020603050405020304" pitchFamily="18" charset="0"/>
              <a:cs typeface="Times New Roman" panose="02020603050405020304" pitchFamily="18" charset="0"/>
            </a:endParaRPr>
          </a:p>
          <a:p>
            <a:r>
              <a:rPr lang="en-US" dirty="0">
                <a:solidFill>
                  <a:schemeClr val="tx2">
                    <a:lumMod val="75000"/>
                  </a:schemeClr>
                </a:solidFill>
                <a:latin typeface="Times New Roman" panose="02020603050405020304" pitchFamily="18" charset="0"/>
                <a:cs typeface="Times New Roman" panose="02020603050405020304" pitchFamily="18" charset="0"/>
              </a:rPr>
              <a:t>The traditional form of a relay uses an </a:t>
            </a:r>
            <a:r>
              <a:rPr lang="en-US" dirty="0">
                <a:solidFill>
                  <a:schemeClr val="tx2">
                    <a:lumMod val="75000"/>
                  </a:schemeClr>
                </a:solidFill>
                <a:latin typeface="Times New Roman" panose="02020603050405020304" pitchFamily="18" charset="0"/>
                <a:cs typeface="Times New Roman" panose="02020603050405020304" pitchFamily="18" charset="0"/>
                <a:hlinkClick r:id="rId9" tooltip="Electromagnet"/>
              </a:rPr>
              <a:t>electromagnet</a:t>
            </a:r>
            <a:r>
              <a:rPr lang="en-US" dirty="0">
                <a:solidFill>
                  <a:schemeClr val="tx2">
                    <a:lumMod val="75000"/>
                  </a:schemeClr>
                </a:solidFill>
                <a:latin typeface="Times New Roman" panose="02020603050405020304" pitchFamily="18" charset="0"/>
                <a:cs typeface="Times New Roman" panose="02020603050405020304" pitchFamily="18" charset="0"/>
              </a:rPr>
              <a:t> to close or open the contacts, but other operating principles have been invented, such as in </a:t>
            </a:r>
            <a:r>
              <a:rPr lang="en-US" dirty="0">
                <a:solidFill>
                  <a:schemeClr val="tx2">
                    <a:lumMod val="75000"/>
                  </a:schemeClr>
                </a:solidFill>
                <a:latin typeface="Times New Roman" panose="02020603050405020304" pitchFamily="18" charset="0"/>
                <a:cs typeface="Times New Roman" panose="02020603050405020304" pitchFamily="18" charset="0"/>
                <a:hlinkClick r:id="rId10" tooltip="Solid-state relay"/>
              </a:rPr>
              <a:t>solid-state relays</a:t>
            </a:r>
            <a:r>
              <a:rPr lang="en-US" dirty="0">
                <a:solidFill>
                  <a:schemeClr val="tx2">
                    <a:lumMod val="75000"/>
                  </a:schemeClr>
                </a:solidFill>
                <a:latin typeface="Times New Roman" panose="02020603050405020304" pitchFamily="18" charset="0"/>
                <a:cs typeface="Times New Roman" panose="02020603050405020304" pitchFamily="18" charset="0"/>
              </a:rPr>
              <a:t> which use </a:t>
            </a:r>
            <a:r>
              <a:rPr lang="en-US" dirty="0">
                <a:solidFill>
                  <a:schemeClr val="tx2">
                    <a:lumMod val="75000"/>
                  </a:schemeClr>
                </a:solidFill>
                <a:latin typeface="Times New Roman" panose="02020603050405020304" pitchFamily="18" charset="0"/>
                <a:cs typeface="Times New Roman" panose="02020603050405020304" pitchFamily="18" charset="0"/>
                <a:hlinkClick r:id="rId11" tooltip="Semiconductor"/>
              </a:rPr>
              <a:t>semiconductor</a:t>
            </a:r>
            <a:r>
              <a:rPr lang="en-US" dirty="0">
                <a:solidFill>
                  <a:schemeClr val="tx2">
                    <a:lumMod val="75000"/>
                  </a:schemeClr>
                </a:solidFill>
                <a:latin typeface="Times New Roman" panose="02020603050405020304" pitchFamily="18" charset="0"/>
                <a:cs typeface="Times New Roman" panose="02020603050405020304" pitchFamily="18" charset="0"/>
              </a:rPr>
              <a:t> properties for control without relying on </a:t>
            </a:r>
            <a:r>
              <a:rPr lang="en-US" dirty="0">
                <a:solidFill>
                  <a:schemeClr val="tx2">
                    <a:lumMod val="75000"/>
                  </a:schemeClr>
                </a:solidFill>
                <a:latin typeface="Times New Roman" panose="02020603050405020304" pitchFamily="18" charset="0"/>
                <a:cs typeface="Times New Roman" panose="02020603050405020304" pitchFamily="18" charset="0"/>
                <a:hlinkClick r:id="rId12" tooltip="Moving parts"/>
              </a:rPr>
              <a:t>moving parts</a:t>
            </a:r>
            <a:r>
              <a:rPr lang="en-US" dirty="0">
                <a:solidFill>
                  <a:schemeClr val="tx2">
                    <a:lumMod val="75000"/>
                  </a:schemeClr>
                </a:solidFill>
                <a:latin typeface="Times New Roman" panose="02020603050405020304" pitchFamily="18" charset="0"/>
                <a:cs typeface="Times New Roman" panose="02020603050405020304" pitchFamily="18" charset="0"/>
              </a:rPr>
              <a:t>. Relays with calibrated operating characteristics and sometimes multiple operating coils are used to protect electrical circuits from overload or faults; in modern electric power systems these functions are performed by digital instruments still called </a:t>
            </a:r>
            <a:r>
              <a:rPr lang="en-US" dirty="0">
                <a:solidFill>
                  <a:schemeClr val="tx2">
                    <a:lumMod val="75000"/>
                  </a:schemeClr>
                </a:solidFill>
                <a:latin typeface="Times New Roman" panose="02020603050405020304" pitchFamily="18" charset="0"/>
                <a:cs typeface="Times New Roman" panose="02020603050405020304" pitchFamily="18" charset="0"/>
                <a:hlinkClick r:id="rId13" tooltip="Protective relay"/>
              </a:rPr>
              <a:t>protective relays</a:t>
            </a:r>
            <a:r>
              <a:rPr lang="en-US" dirty="0">
                <a:solidFill>
                  <a:schemeClr val="tx2">
                    <a:lumMod val="75000"/>
                  </a:schemeClr>
                </a:solidFill>
                <a:latin typeface="Times New Roman" panose="02020603050405020304" pitchFamily="18" charset="0"/>
                <a:cs typeface="Times New Roman" panose="02020603050405020304" pitchFamily="18" charset="0"/>
              </a:rPr>
              <a:t>.</a:t>
            </a:r>
            <a:endParaRPr lang="en-IN"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9486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8" y="0"/>
            <a:ext cx="6085437" cy="4140200"/>
          </a:xfrm>
          <a:prstGeom prst="rect">
            <a:avLst/>
          </a:prstGeom>
        </p:spPr>
      </p:pic>
      <p:pic>
        <p:nvPicPr>
          <p:cNvPr id="3" name="Picture 2"/>
          <p:cNvPicPr>
            <a:picLocks noChangeAspect="1"/>
          </p:cNvPicPr>
          <p:nvPr/>
        </p:nvPicPr>
        <p:blipFill>
          <a:blip r:embed="rId3"/>
          <a:stretch>
            <a:fillRect/>
          </a:stretch>
        </p:blipFill>
        <p:spPr>
          <a:xfrm>
            <a:off x="6083279" y="2787651"/>
            <a:ext cx="6108721" cy="4070349"/>
          </a:xfrm>
          <a:prstGeom prst="rect">
            <a:avLst/>
          </a:prstGeom>
        </p:spPr>
      </p:pic>
      <p:sp>
        <p:nvSpPr>
          <p:cNvPr id="4" name="Rectangle 3"/>
          <p:cNvSpPr/>
          <p:nvPr/>
        </p:nvSpPr>
        <p:spPr>
          <a:xfrm>
            <a:off x="0" y="0"/>
            <a:ext cx="6083279" cy="584775"/>
          </a:xfrm>
          <a:prstGeom prst="rect">
            <a:avLst/>
          </a:prstGeom>
        </p:spPr>
        <p:txBody>
          <a:bodyPr wrap="square">
            <a:spAutoFit/>
          </a:bodyPr>
          <a:lstStyle/>
          <a:p>
            <a:pPr algn="ctr"/>
            <a:r>
              <a:rPr lang="en-IN" sz="3200" b="1" i="1" dirty="0"/>
              <a:t>Servo motor</a:t>
            </a:r>
          </a:p>
        </p:txBody>
      </p:sp>
      <p:pic>
        <p:nvPicPr>
          <p:cNvPr id="5" name="Picture 4"/>
          <p:cNvPicPr>
            <a:picLocks noChangeAspect="1"/>
          </p:cNvPicPr>
          <p:nvPr/>
        </p:nvPicPr>
        <p:blipFill>
          <a:blip r:embed="rId4"/>
          <a:stretch>
            <a:fillRect/>
          </a:stretch>
        </p:blipFill>
        <p:spPr>
          <a:xfrm>
            <a:off x="1" y="4140200"/>
            <a:ext cx="3124200" cy="2717800"/>
          </a:xfrm>
          <a:prstGeom prst="rect">
            <a:avLst/>
          </a:prstGeom>
        </p:spPr>
      </p:pic>
      <p:pic>
        <p:nvPicPr>
          <p:cNvPr id="6" name="Picture 5"/>
          <p:cNvPicPr>
            <a:picLocks noChangeAspect="1"/>
          </p:cNvPicPr>
          <p:nvPr/>
        </p:nvPicPr>
        <p:blipFill>
          <a:blip r:embed="rId5"/>
          <a:stretch>
            <a:fillRect/>
          </a:stretch>
        </p:blipFill>
        <p:spPr>
          <a:xfrm>
            <a:off x="3124201" y="4140200"/>
            <a:ext cx="2959078" cy="2726000"/>
          </a:xfrm>
          <a:prstGeom prst="rect">
            <a:avLst/>
          </a:prstGeom>
        </p:spPr>
      </p:pic>
      <p:sp>
        <p:nvSpPr>
          <p:cNvPr id="7" name="Rectangle 6"/>
          <p:cNvSpPr/>
          <p:nvPr/>
        </p:nvSpPr>
        <p:spPr>
          <a:xfrm>
            <a:off x="0" y="549750"/>
            <a:ext cx="6096000" cy="3693319"/>
          </a:xfrm>
          <a:prstGeom prst="rect">
            <a:avLst/>
          </a:prstGeom>
        </p:spPr>
        <p:txBody>
          <a:bodyPr>
            <a:spAutoFit/>
          </a:bodyPr>
          <a:lstStyle/>
          <a:p>
            <a:r>
              <a:rPr lang="en-US" b="1" i="1" dirty="0">
                <a:solidFill>
                  <a:srgbClr val="002060"/>
                </a:solidFill>
                <a:latin typeface="Times New Roman" panose="02020603050405020304" pitchFamily="18" charset="0"/>
                <a:cs typeface="Times New Roman" panose="02020603050405020304" pitchFamily="18" charset="0"/>
              </a:rPr>
              <a:t>Servo control is achieved by sending a servo a PWM (</a:t>
            </a:r>
            <a:r>
              <a:rPr lang="en-US" b="1" i="1" dirty="0">
                <a:solidFill>
                  <a:srgbClr val="002060"/>
                </a:solidFill>
                <a:latin typeface="Times New Roman" panose="02020603050405020304" pitchFamily="18" charset="0"/>
                <a:cs typeface="Times New Roman" panose="02020603050405020304" pitchFamily="18" charset="0"/>
                <a:hlinkClick r:id="rId6" tooltip="Pulse-width modulation"/>
              </a:rPr>
              <a:t>pulse-width modulation</a:t>
            </a:r>
            <a:r>
              <a:rPr lang="en-US" b="1" i="1" dirty="0">
                <a:solidFill>
                  <a:srgbClr val="002060"/>
                </a:solidFill>
                <a:latin typeface="Times New Roman" panose="02020603050405020304" pitchFamily="18" charset="0"/>
                <a:cs typeface="Times New Roman" panose="02020603050405020304" pitchFamily="18" charset="0"/>
              </a:rPr>
              <a:t>) signal, a series of repeating pulses of variable width where either the width of the pulse (most common modern hobby servos) or the duty cycle of a pulse train (less common today) determines the position to be achieved by the servo. The PWM signal might come from a </a:t>
            </a:r>
            <a:r>
              <a:rPr lang="en-US" b="1" i="1" dirty="0">
                <a:solidFill>
                  <a:srgbClr val="002060"/>
                </a:solidFill>
                <a:latin typeface="Times New Roman" panose="02020603050405020304" pitchFamily="18" charset="0"/>
                <a:cs typeface="Times New Roman" panose="02020603050405020304" pitchFamily="18" charset="0"/>
                <a:hlinkClick r:id="rId7" tooltip="Radio control"/>
              </a:rPr>
              <a:t>radio control</a:t>
            </a:r>
            <a:r>
              <a:rPr lang="en-US" b="1" i="1" dirty="0">
                <a:solidFill>
                  <a:srgbClr val="002060"/>
                </a:solidFill>
                <a:latin typeface="Times New Roman" panose="02020603050405020304" pitchFamily="18" charset="0"/>
                <a:cs typeface="Times New Roman" panose="02020603050405020304" pitchFamily="18" charset="0"/>
              </a:rPr>
              <a:t> receiver to the </a:t>
            </a:r>
            <a:r>
              <a:rPr lang="en-US" b="1" i="1" dirty="0">
                <a:solidFill>
                  <a:srgbClr val="002060"/>
                </a:solidFill>
                <a:latin typeface="Times New Roman" panose="02020603050405020304" pitchFamily="18" charset="0"/>
                <a:cs typeface="Times New Roman" panose="02020603050405020304" pitchFamily="18" charset="0"/>
                <a:hlinkClick r:id="rId8" tooltip="Servo (radio control)"/>
              </a:rPr>
              <a:t>servo</a:t>
            </a:r>
            <a:r>
              <a:rPr lang="en-US" b="1" i="1" dirty="0">
                <a:solidFill>
                  <a:srgbClr val="002060"/>
                </a:solidFill>
                <a:latin typeface="Times New Roman" panose="02020603050405020304" pitchFamily="18" charset="0"/>
                <a:cs typeface="Times New Roman" panose="02020603050405020304" pitchFamily="18" charset="0"/>
              </a:rPr>
              <a:t> or from common </a:t>
            </a:r>
            <a:r>
              <a:rPr lang="en-US" b="1" i="1" dirty="0">
                <a:solidFill>
                  <a:srgbClr val="002060"/>
                </a:solidFill>
                <a:latin typeface="Times New Roman" panose="02020603050405020304" pitchFamily="18" charset="0"/>
                <a:cs typeface="Times New Roman" panose="02020603050405020304" pitchFamily="18" charset="0"/>
                <a:hlinkClick r:id="rId9" tooltip="Microcontroller"/>
              </a:rPr>
              <a:t>microcontrollers</a:t>
            </a:r>
            <a:r>
              <a:rPr lang="en-US" b="1" i="1" dirty="0">
                <a:solidFill>
                  <a:srgbClr val="002060"/>
                </a:solidFill>
                <a:latin typeface="Times New Roman" panose="02020603050405020304" pitchFamily="18" charset="0"/>
                <a:cs typeface="Times New Roman" panose="02020603050405020304" pitchFamily="18" charset="0"/>
              </a:rPr>
              <a:t> such as the </a:t>
            </a:r>
            <a:r>
              <a:rPr lang="en-US" b="1" i="1" dirty="0">
                <a:solidFill>
                  <a:srgbClr val="002060"/>
                </a:solidFill>
                <a:latin typeface="Times New Roman" panose="02020603050405020304" pitchFamily="18" charset="0"/>
                <a:cs typeface="Times New Roman" panose="02020603050405020304" pitchFamily="18" charset="0"/>
                <a:hlinkClick r:id="rId10" tooltip="Arduino"/>
              </a:rPr>
              <a:t>Arduino</a:t>
            </a:r>
            <a:r>
              <a:rPr lang="en-US" b="1" i="1" dirty="0">
                <a:solidFill>
                  <a:srgbClr val="002060"/>
                </a:solidFill>
                <a:latin typeface="Times New Roman" panose="02020603050405020304" pitchFamily="18" charset="0"/>
                <a:cs typeface="Times New Roman" panose="02020603050405020304" pitchFamily="18" charset="0"/>
              </a:rPr>
              <a:t>.</a:t>
            </a:r>
          </a:p>
          <a:p>
            <a:endParaRPr lang="en-US" b="1" i="1" dirty="0">
              <a:solidFill>
                <a:srgbClr val="002060"/>
              </a:solidFill>
              <a:latin typeface="Times New Roman" panose="02020603050405020304" pitchFamily="18" charset="0"/>
              <a:cs typeface="Times New Roman" panose="02020603050405020304" pitchFamily="18" charset="0"/>
            </a:endParaRPr>
          </a:p>
          <a:p>
            <a:r>
              <a:rPr lang="en-US" b="1" i="1" dirty="0">
                <a:solidFill>
                  <a:srgbClr val="002060"/>
                </a:solidFill>
                <a:latin typeface="Times New Roman" panose="02020603050405020304" pitchFamily="18" charset="0"/>
                <a:cs typeface="Times New Roman" panose="02020603050405020304" pitchFamily="18" charset="0"/>
              </a:rPr>
              <a:t>Small hobby servos (often called radio control, or RC servos) are connected through a standard three-wire connection: two wires for a DC power supply and one for control, carrying the control pulses.</a:t>
            </a:r>
            <a:endParaRPr lang="en-IN" b="1" i="1" dirty="0">
              <a:solidFill>
                <a:srgbClr val="002060"/>
              </a:solidFill>
              <a:latin typeface="Times New Roman" panose="02020603050405020304" pitchFamily="18" charset="0"/>
              <a:cs typeface="Times New Roman" panose="02020603050405020304" pitchFamily="18" charset="0"/>
            </a:endParaRPr>
          </a:p>
        </p:txBody>
      </p:sp>
      <p:sp>
        <p:nvSpPr>
          <p:cNvPr id="8" name="Rectangle 7"/>
          <p:cNvSpPr/>
          <p:nvPr/>
        </p:nvSpPr>
        <p:spPr>
          <a:xfrm>
            <a:off x="6096000" y="2787651"/>
            <a:ext cx="6096000" cy="584775"/>
          </a:xfrm>
          <a:prstGeom prst="rect">
            <a:avLst/>
          </a:prstGeom>
        </p:spPr>
        <p:txBody>
          <a:bodyPr wrap="square">
            <a:spAutoFit/>
          </a:bodyPr>
          <a:lstStyle/>
          <a:p>
            <a:pPr algn="ctr"/>
            <a:r>
              <a:rPr lang="en-IN" sz="3200" b="1" i="1" dirty="0"/>
              <a:t>NPN Transistor [ BC547 ]</a:t>
            </a:r>
          </a:p>
        </p:txBody>
      </p:sp>
      <p:sp>
        <p:nvSpPr>
          <p:cNvPr id="9" name="Rectangle 8"/>
          <p:cNvSpPr/>
          <p:nvPr/>
        </p:nvSpPr>
        <p:spPr>
          <a:xfrm>
            <a:off x="6007078" y="3523734"/>
            <a:ext cx="6096000" cy="3139321"/>
          </a:xfrm>
          <a:prstGeom prst="rect">
            <a:avLst/>
          </a:prstGeom>
        </p:spPr>
        <p:txBody>
          <a:bodyPr>
            <a:spAutoFit/>
          </a:bodyPr>
          <a:lstStyle/>
          <a:p>
            <a:r>
              <a:rPr lang="en-US" b="1" dirty="0">
                <a:solidFill>
                  <a:schemeClr val="tx2"/>
                </a:solidFill>
                <a:latin typeface="Times New Roman" panose="02020603050405020304" pitchFamily="18" charset="0"/>
                <a:cs typeface="Times New Roman" panose="02020603050405020304" pitchFamily="18" charset="0"/>
              </a:rPr>
              <a:t>The BC547 is a general-purpose </a:t>
            </a:r>
            <a:r>
              <a:rPr lang="en-US" b="1" dirty="0">
                <a:solidFill>
                  <a:schemeClr val="tx2"/>
                </a:solidFill>
                <a:latin typeface="Times New Roman" panose="02020603050405020304" pitchFamily="18" charset="0"/>
                <a:cs typeface="Times New Roman" panose="02020603050405020304" pitchFamily="18" charset="0"/>
                <a:hlinkClick r:id="rId11" tooltip="NPN transistor"/>
              </a:rPr>
              <a:t>NPN</a:t>
            </a:r>
            <a:r>
              <a:rPr lang="en-US" b="1" dirty="0">
                <a:solidFill>
                  <a:schemeClr val="tx2"/>
                </a:solidFill>
                <a:latin typeface="Times New Roman" panose="02020603050405020304" pitchFamily="18" charset="0"/>
                <a:cs typeface="Times New Roman" panose="02020603050405020304" pitchFamily="18" charset="0"/>
              </a:rPr>
              <a:t> </a:t>
            </a:r>
            <a:r>
              <a:rPr lang="en-US" b="1" dirty="0">
                <a:solidFill>
                  <a:schemeClr val="tx2"/>
                </a:solidFill>
                <a:latin typeface="Times New Roman" panose="02020603050405020304" pitchFamily="18" charset="0"/>
                <a:cs typeface="Times New Roman" panose="02020603050405020304" pitchFamily="18" charset="0"/>
                <a:hlinkClick r:id="rId12" tooltip="Bipolar junction transistor"/>
              </a:rPr>
              <a:t>bipolar junction transistor</a:t>
            </a:r>
            <a:r>
              <a:rPr lang="en-US" b="1" dirty="0">
                <a:solidFill>
                  <a:schemeClr val="tx2"/>
                </a:solidFill>
                <a:latin typeface="Times New Roman" panose="02020603050405020304" pitchFamily="18" charset="0"/>
                <a:cs typeface="Times New Roman" panose="02020603050405020304" pitchFamily="18" charset="0"/>
              </a:rPr>
              <a:t> commonly used in European and American electronic equipment. It is notably often the first type of bipolar transistor hobbyists encounter and is often featured in designs in hobby electronics magazines where a general-purpose transistor is required. The BC547 is low in cost and widely available.</a:t>
            </a:r>
          </a:p>
          <a:p>
            <a:endParaRPr lang="en-US" b="1" dirty="0">
              <a:solidFill>
                <a:schemeClr val="tx2"/>
              </a:solidFill>
              <a:latin typeface="Times New Roman" panose="02020603050405020304" pitchFamily="18" charset="0"/>
              <a:cs typeface="Times New Roman" panose="02020603050405020304" pitchFamily="18" charset="0"/>
            </a:endParaRPr>
          </a:p>
          <a:p>
            <a:r>
              <a:rPr lang="en-US" b="1" dirty="0">
                <a:solidFill>
                  <a:schemeClr val="tx2"/>
                </a:solidFill>
                <a:latin typeface="Times New Roman" panose="02020603050405020304" pitchFamily="18" charset="0"/>
                <a:cs typeface="Times New Roman" panose="02020603050405020304" pitchFamily="18" charset="0"/>
              </a:rPr>
              <a:t>The BC547 is a part of a family of NPN and PNP </a:t>
            </a:r>
            <a:r>
              <a:rPr lang="en-US" b="1" dirty="0">
                <a:solidFill>
                  <a:schemeClr val="tx2"/>
                </a:solidFill>
                <a:latin typeface="Times New Roman" panose="02020603050405020304" pitchFamily="18" charset="0"/>
                <a:cs typeface="Times New Roman" panose="02020603050405020304" pitchFamily="18" charset="0"/>
                <a:hlinkClick r:id="rId13" tooltip="Epitaxy"/>
              </a:rPr>
              <a:t>epitaxial</a:t>
            </a:r>
            <a:r>
              <a:rPr lang="en-US" b="1" dirty="0">
                <a:solidFill>
                  <a:schemeClr val="tx2"/>
                </a:solidFill>
                <a:latin typeface="Times New Roman" panose="02020603050405020304" pitchFamily="18" charset="0"/>
                <a:cs typeface="Times New Roman" panose="02020603050405020304" pitchFamily="18" charset="0"/>
              </a:rPr>
              <a:t> silicon transistors that originated with the metal-cased </a:t>
            </a:r>
            <a:r>
              <a:rPr lang="en-US" b="1" dirty="0">
                <a:solidFill>
                  <a:schemeClr val="tx2"/>
                </a:solidFill>
                <a:latin typeface="Times New Roman" panose="02020603050405020304" pitchFamily="18" charset="0"/>
                <a:cs typeface="Times New Roman" panose="02020603050405020304" pitchFamily="18" charset="0"/>
                <a:hlinkClick r:id="rId14" tooltip="BC108 family"/>
              </a:rPr>
              <a:t>BC108 family of transistors</a:t>
            </a:r>
            <a:r>
              <a:rPr lang="en-US" b="1" dirty="0">
                <a:solidFill>
                  <a:schemeClr val="tx2"/>
                </a:solidFill>
                <a:latin typeface="Times New Roman" panose="02020603050405020304" pitchFamily="18" charset="0"/>
                <a:cs typeface="Times New Roman" panose="02020603050405020304" pitchFamily="18" charset="0"/>
              </a:rPr>
              <a:t>.</a:t>
            </a:r>
            <a:endParaRPr lang="en-IN" b="1" dirty="0">
              <a:solidFill>
                <a:schemeClr val="tx2"/>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15"/>
          <a:stretch>
            <a:fillRect/>
          </a:stretch>
        </p:blipFill>
        <p:spPr>
          <a:xfrm>
            <a:off x="6083279" y="17700"/>
            <a:ext cx="6096001" cy="2769951"/>
          </a:xfrm>
          <a:prstGeom prst="rect">
            <a:avLst/>
          </a:prstGeom>
        </p:spPr>
      </p:pic>
    </p:spTree>
    <p:extLst>
      <p:ext uri="{BB962C8B-B14F-4D97-AF65-F5344CB8AC3E}">
        <p14:creationId xmlns:p14="http://schemas.microsoft.com/office/powerpoint/2010/main" val="1716167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Rectangle 2"/>
          <p:cNvSpPr/>
          <p:nvPr/>
        </p:nvSpPr>
        <p:spPr>
          <a:xfrm>
            <a:off x="0" y="0"/>
            <a:ext cx="12192000" cy="584775"/>
          </a:xfrm>
          <a:prstGeom prst="rect">
            <a:avLst/>
          </a:prstGeom>
        </p:spPr>
        <p:txBody>
          <a:bodyPr wrap="square">
            <a:spAutoFit/>
          </a:bodyPr>
          <a:lstStyle/>
          <a:p>
            <a:pPr algn="ctr"/>
            <a:r>
              <a:rPr lang="en-US" sz="3200" b="1" spc="300" dirty="0">
                <a:solidFill>
                  <a:srgbClr val="0070C0"/>
                </a:solidFill>
                <a:latin typeface="+mj-lt"/>
                <a:cs typeface="Times New Roman" panose="02020603050405020304" pitchFamily="18" charset="0"/>
              </a:rPr>
              <a:t>Circuit Diagram</a:t>
            </a:r>
          </a:p>
        </p:txBody>
      </p:sp>
      <p:sp>
        <p:nvSpPr>
          <p:cNvPr id="4" name="Rectangle 3"/>
          <p:cNvSpPr/>
          <p:nvPr/>
        </p:nvSpPr>
        <p:spPr>
          <a:xfrm>
            <a:off x="0" y="620539"/>
            <a:ext cx="12192000" cy="6263253"/>
          </a:xfrm>
          <a:prstGeom prst="rect">
            <a:avLst/>
          </a:prstGeom>
        </p:spPr>
        <p:txBody>
          <a:bodyPr wrap="square">
            <a:spAutoFit/>
          </a:bodyPr>
          <a:lstStyle/>
          <a:p>
            <a:r>
              <a:rPr lang="en-US" sz="2200" b="1" i="1" dirty="0">
                <a:solidFill>
                  <a:srgbClr val="FFFF00"/>
                </a:solidFill>
                <a:latin typeface="Times New Roman" panose="02020603050405020304" pitchFamily="18" charset="0"/>
                <a:cs typeface="Times New Roman" panose="02020603050405020304" pitchFamily="18" charset="0"/>
              </a:rPr>
              <a:t>The circuit Diagram consists of following unit:</a:t>
            </a:r>
          </a:p>
          <a:p>
            <a:endParaRPr lang="en-US" sz="500" b="1" i="1" dirty="0">
              <a:solidFill>
                <a:srgbClr val="FFFF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200" b="1" i="1" dirty="0">
                <a:solidFill>
                  <a:srgbClr val="FFFF00"/>
                </a:solidFill>
                <a:latin typeface="Times New Roman" panose="02020603050405020304" pitchFamily="18" charset="0"/>
                <a:cs typeface="Times New Roman" panose="02020603050405020304" pitchFamily="18" charset="0"/>
              </a:rPr>
              <a:t>Processing unit</a:t>
            </a:r>
          </a:p>
          <a:p>
            <a:pPr marL="342900" indent="-342900">
              <a:buFont typeface="Arial" panose="020B0604020202020204" pitchFamily="34" charset="0"/>
              <a:buChar char="•"/>
            </a:pPr>
            <a:r>
              <a:rPr lang="en-IN" sz="2200" b="1" i="1" dirty="0">
                <a:solidFill>
                  <a:srgbClr val="FFFF00"/>
                </a:solidFill>
                <a:latin typeface="Times New Roman" panose="02020603050405020304" pitchFamily="18" charset="0"/>
                <a:cs typeface="Times New Roman" panose="02020603050405020304" pitchFamily="18" charset="0"/>
              </a:rPr>
              <a:t>Entry unit</a:t>
            </a:r>
          </a:p>
          <a:p>
            <a:pPr marL="342900" indent="-342900">
              <a:buFont typeface="Arial" panose="020B0604020202020204" pitchFamily="34" charset="0"/>
              <a:buChar char="•"/>
            </a:pPr>
            <a:r>
              <a:rPr lang="en-IN" sz="2200" b="1" i="1" dirty="0">
                <a:solidFill>
                  <a:srgbClr val="FFFF00"/>
                </a:solidFill>
                <a:latin typeface="Times New Roman" panose="02020603050405020304" pitchFamily="18" charset="0"/>
                <a:cs typeface="Times New Roman" panose="02020603050405020304" pitchFamily="18" charset="0"/>
              </a:rPr>
              <a:t>Bluetooth Input unit</a:t>
            </a:r>
          </a:p>
          <a:p>
            <a:pPr marL="342900" indent="-342900">
              <a:buFont typeface="Arial" panose="020B0604020202020204" pitchFamily="34" charset="0"/>
              <a:buChar char="•"/>
            </a:pPr>
            <a:r>
              <a:rPr lang="en-IN" sz="2200" b="1" i="1" dirty="0">
                <a:solidFill>
                  <a:srgbClr val="FFFF00"/>
                </a:solidFill>
                <a:latin typeface="Times New Roman" panose="02020603050405020304" pitchFamily="18" charset="0"/>
                <a:cs typeface="Times New Roman" panose="02020603050405020304" pitchFamily="18" charset="0"/>
              </a:rPr>
              <a:t>Output unit</a:t>
            </a:r>
          </a:p>
          <a:p>
            <a:pPr marL="342900" indent="-342900">
              <a:buFont typeface="Arial" panose="020B0604020202020204" pitchFamily="34" charset="0"/>
              <a:buChar char="•"/>
            </a:pPr>
            <a:r>
              <a:rPr lang="en-IN" sz="2200" b="1" i="1" dirty="0">
                <a:solidFill>
                  <a:srgbClr val="FFFF00"/>
                </a:solidFill>
                <a:latin typeface="Times New Roman" panose="02020603050405020304" pitchFamily="18" charset="0"/>
                <a:cs typeface="Times New Roman" panose="02020603050405020304" pitchFamily="18" charset="0"/>
              </a:rPr>
              <a:t>Locking and unlocking unit</a:t>
            </a:r>
          </a:p>
          <a:p>
            <a:endParaRPr lang="en-IN" sz="2200" b="1" i="1" dirty="0">
              <a:solidFill>
                <a:srgbClr val="FFFF00"/>
              </a:solidFill>
              <a:latin typeface="Times New Roman" panose="02020603050405020304" pitchFamily="18" charset="0"/>
              <a:cs typeface="Times New Roman" panose="02020603050405020304" pitchFamily="18" charset="0"/>
            </a:endParaRPr>
          </a:p>
          <a:p>
            <a:r>
              <a:rPr lang="en-IN" sz="2200" b="1" i="1" dirty="0">
                <a:solidFill>
                  <a:srgbClr val="C00000"/>
                </a:solidFill>
                <a:latin typeface="Times New Roman" panose="02020603050405020304" pitchFamily="18" charset="0"/>
                <a:cs typeface="Times New Roman" panose="02020603050405020304" pitchFamily="18" charset="0"/>
              </a:rPr>
              <a:t>The processing unit consist of microcontroller which is receives command from the Bluetooth and RFID and converts the input signals  to output signals to the Servo Motor and lamp which can perform task</a:t>
            </a:r>
          </a:p>
          <a:p>
            <a:endParaRPr lang="en-IN" sz="2200" b="1" i="1" dirty="0">
              <a:solidFill>
                <a:srgbClr val="C00000"/>
              </a:solidFill>
              <a:latin typeface="Times New Roman" panose="02020603050405020304" pitchFamily="18" charset="0"/>
              <a:cs typeface="Times New Roman" panose="02020603050405020304" pitchFamily="18" charset="0"/>
            </a:endParaRPr>
          </a:p>
          <a:p>
            <a:r>
              <a:rPr lang="en-IN" sz="2200" b="1" i="1" dirty="0">
                <a:solidFill>
                  <a:srgbClr val="C00000"/>
                </a:solidFill>
                <a:latin typeface="Times New Roman" panose="02020603050405020304" pitchFamily="18" charset="0"/>
                <a:cs typeface="Times New Roman" panose="02020603050405020304" pitchFamily="18" charset="0"/>
              </a:rPr>
              <a:t>The entry unit consists of RFID which scan the Tags if the tags passcode not matched with the passcode which is input in program then it will not convey the signal to the processing unit, either if the tag passcode match with the passcode which is written in the code of system then signal transfer to Processing unit and the microcontroller pass the task to servo motor which open or close the door.</a:t>
            </a:r>
          </a:p>
          <a:p>
            <a:endParaRPr lang="en-IN" sz="2200" b="1" i="1" dirty="0">
              <a:solidFill>
                <a:srgbClr val="C00000"/>
              </a:solidFill>
              <a:latin typeface="Times New Roman" panose="02020603050405020304" pitchFamily="18" charset="0"/>
              <a:cs typeface="Times New Roman" panose="02020603050405020304" pitchFamily="18" charset="0"/>
            </a:endParaRPr>
          </a:p>
          <a:p>
            <a:r>
              <a:rPr lang="en-IN" sz="2200" b="1" i="1" dirty="0">
                <a:solidFill>
                  <a:srgbClr val="C00000"/>
                </a:solidFill>
                <a:latin typeface="Times New Roman" panose="02020603050405020304" pitchFamily="18" charset="0"/>
                <a:cs typeface="Times New Roman" panose="02020603050405020304" pitchFamily="18" charset="0"/>
              </a:rPr>
              <a:t> Note : We can use adapter instead of battery in whole circuit where needed.</a:t>
            </a:r>
          </a:p>
          <a:p>
            <a:endParaRPr lang="en-IN" sz="2200" b="1"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05669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3057" cy="6858594"/>
          </a:xfrm>
          <a:prstGeom prst="rect">
            <a:avLst/>
          </a:prstGeom>
        </p:spPr>
      </p:pic>
      <p:sp>
        <p:nvSpPr>
          <p:cNvPr id="3" name="Rectangle 2"/>
          <p:cNvSpPr/>
          <p:nvPr/>
        </p:nvSpPr>
        <p:spPr>
          <a:xfrm>
            <a:off x="0" y="452665"/>
            <a:ext cx="12193057" cy="6032421"/>
          </a:xfrm>
          <a:prstGeom prst="rect">
            <a:avLst/>
          </a:prstGeom>
        </p:spPr>
        <p:txBody>
          <a:bodyPr wrap="square">
            <a:spAutoFit/>
          </a:bodyPr>
          <a:lstStyle/>
          <a:p>
            <a:r>
              <a:rPr lang="en-IN" sz="2200" b="1" i="1" dirty="0">
                <a:solidFill>
                  <a:srgbClr val="C00000"/>
                </a:solidFill>
                <a:latin typeface="Times New Roman" panose="02020603050405020304" pitchFamily="18" charset="0"/>
                <a:cs typeface="Times New Roman" panose="02020603050405020304" pitchFamily="18" charset="0"/>
              </a:rPr>
              <a:t>The Bluetooth Input unit consists of the HC-05 Bluetooth Module which wirelessly take the command from the mobile and pass the signals to the processing unit in which the microcontroller pass the command to output unit in which the relay get active and the lamp or  led get blow.</a:t>
            </a:r>
          </a:p>
          <a:p>
            <a:endParaRPr lang="en-IN" sz="2200" b="1" i="1" dirty="0">
              <a:solidFill>
                <a:srgbClr val="C00000"/>
              </a:solidFill>
              <a:latin typeface="Times New Roman" panose="02020603050405020304" pitchFamily="18" charset="0"/>
              <a:cs typeface="Times New Roman" panose="02020603050405020304" pitchFamily="18" charset="0"/>
            </a:endParaRPr>
          </a:p>
          <a:p>
            <a:r>
              <a:rPr lang="en-IN" sz="2200" b="1" i="1" dirty="0">
                <a:solidFill>
                  <a:srgbClr val="C00000"/>
                </a:solidFill>
                <a:latin typeface="Times New Roman" panose="02020603050405020304" pitchFamily="18" charset="0"/>
                <a:cs typeface="Times New Roman" panose="02020603050405020304" pitchFamily="18" charset="0"/>
              </a:rPr>
              <a:t>The Output unit consists of relay transistor and bulb which takes the input from the processing unit and perform task. As the processing unit passes the task in accordance with the processing unit take the input from the Bluetooth which get the input from the users mobile .</a:t>
            </a:r>
          </a:p>
          <a:p>
            <a:endParaRPr lang="en-IN" sz="2200" b="1" i="1" dirty="0">
              <a:solidFill>
                <a:srgbClr val="C00000"/>
              </a:solidFill>
              <a:latin typeface="Times New Roman" panose="02020603050405020304" pitchFamily="18" charset="0"/>
              <a:cs typeface="Times New Roman" panose="02020603050405020304" pitchFamily="18" charset="0"/>
            </a:endParaRPr>
          </a:p>
          <a:p>
            <a:r>
              <a:rPr lang="en-IN" sz="2200" b="1" i="1" dirty="0">
                <a:solidFill>
                  <a:srgbClr val="C00000"/>
                </a:solidFill>
                <a:latin typeface="Times New Roman" panose="02020603050405020304" pitchFamily="18" charset="0"/>
                <a:cs typeface="Times New Roman" panose="02020603050405020304" pitchFamily="18" charset="0"/>
              </a:rPr>
              <a:t>The Locking and unlocking unit consists of servo motor which works on PWM signal. When the tags is  scan to RFID module the module passes the signals to the processing unit and the microcontroller check the passcode which is  pass by the RFID with the passcode of the inbuilt program. If the passcode are matched with each other then microcontroller the give order to the servo motor rotate at a particular angle. And as the door get locked or unlocked.  </a:t>
            </a:r>
          </a:p>
          <a:p>
            <a:endParaRPr lang="en-IN" sz="2000" dirty="0">
              <a:solidFill>
                <a:srgbClr val="C00000"/>
              </a:solidFill>
              <a:latin typeface="Times New Roman" panose="02020603050405020304" pitchFamily="18" charset="0"/>
              <a:cs typeface="Times New Roman" panose="02020603050405020304" pitchFamily="18" charset="0"/>
            </a:endParaRPr>
          </a:p>
          <a:p>
            <a:r>
              <a:rPr lang="en-IN" sz="2000" b="1" i="1" dirty="0">
                <a:solidFill>
                  <a:schemeClr val="tx2"/>
                </a:solidFill>
                <a:latin typeface="Times New Roman" panose="02020603050405020304" pitchFamily="18" charset="0"/>
                <a:cs typeface="Times New Roman" panose="02020603050405020304" pitchFamily="18" charset="0"/>
              </a:rPr>
              <a:t>The circuit diagrams as follow :</a:t>
            </a:r>
          </a:p>
          <a:p>
            <a:pPr marL="901700" indent="-457200">
              <a:buFont typeface="+mj-lt"/>
              <a:buAutoNum type="arabicPeriod"/>
            </a:pPr>
            <a:r>
              <a:rPr lang="en-IN" sz="2000" b="1" i="1" dirty="0">
                <a:solidFill>
                  <a:schemeClr val="tx2"/>
                </a:solidFill>
                <a:latin typeface="Times New Roman" panose="02020603050405020304" pitchFamily="18" charset="0"/>
                <a:cs typeface="Times New Roman" panose="02020603050405020304" pitchFamily="18" charset="0"/>
              </a:rPr>
              <a:t>Schematic diagram of whole circuit						4.    Bluetooth Input unit		</a:t>
            </a:r>
          </a:p>
          <a:p>
            <a:pPr marL="901700" indent="-457200">
              <a:buFont typeface="+mj-lt"/>
              <a:buAutoNum type="arabicPeriod"/>
            </a:pPr>
            <a:r>
              <a:rPr lang="en-IN" sz="2000" b="1" i="1" dirty="0">
                <a:solidFill>
                  <a:schemeClr val="tx2"/>
                </a:solidFill>
                <a:latin typeface="Times New Roman" panose="02020603050405020304" pitchFamily="18" charset="0"/>
                <a:cs typeface="Times New Roman" panose="02020603050405020304" pitchFamily="18" charset="0"/>
              </a:rPr>
              <a:t>Processing unit                                                                           5.    Output unit</a:t>
            </a:r>
          </a:p>
          <a:p>
            <a:pPr marL="901700" indent="-457200">
              <a:buFont typeface="+mj-lt"/>
              <a:buAutoNum type="arabicPeriod"/>
            </a:pPr>
            <a:r>
              <a:rPr lang="en-IN" sz="2000" b="1" i="1" dirty="0">
                <a:solidFill>
                  <a:schemeClr val="tx2"/>
                </a:solidFill>
                <a:latin typeface="Times New Roman" panose="02020603050405020304" pitchFamily="18" charset="0"/>
                <a:cs typeface="Times New Roman" panose="02020603050405020304" pitchFamily="18" charset="0"/>
              </a:rPr>
              <a:t>Entry unit											       6.    Locking &amp; Unlocking Unit</a:t>
            </a:r>
          </a:p>
        </p:txBody>
      </p:sp>
    </p:spTree>
    <p:extLst>
      <p:ext uri="{BB962C8B-B14F-4D97-AF65-F5344CB8AC3E}">
        <p14:creationId xmlns:p14="http://schemas.microsoft.com/office/powerpoint/2010/main" val="23235248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075" b="2963"/>
          <a:stretch/>
        </p:blipFill>
        <p:spPr>
          <a:xfrm>
            <a:off x="0" y="0"/>
            <a:ext cx="12192000" cy="6858000"/>
          </a:xfrm>
          <a:prstGeom prst="rect">
            <a:avLst/>
          </a:prstGeom>
        </p:spPr>
      </p:pic>
    </p:spTree>
    <p:extLst>
      <p:ext uri="{BB962C8B-B14F-4D97-AF65-F5344CB8AC3E}">
        <p14:creationId xmlns:p14="http://schemas.microsoft.com/office/powerpoint/2010/main" val="4007630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328400" cy="6857999"/>
          </a:xfrm>
          <a:prstGeom prst="rect">
            <a:avLst/>
          </a:prstGeom>
        </p:spPr>
      </p:pic>
      <p:sp>
        <p:nvSpPr>
          <p:cNvPr id="3" name="Rectangle 2"/>
          <p:cNvSpPr/>
          <p:nvPr/>
        </p:nvSpPr>
        <p:spPr>
          <a:xfrm>
            <a:off x="11328400" y="0"/>
            <a:ext cx="863600" cy="6817251"/>
          </a:xfrm>
          <a:prstGeom prst="rect">
            <a:avLst/>
          </a:prstGeom>
        </p:spPr>
        <p:txBody>
          <a:bodyPr wrap="square">
            <a:spAutoFit/>
          </a:bodyPr>
          <a:lstStyle/>
          <a:p>
            <a:pPr algn="ctr"/>
            <a:r>
              <a:rPr lang="en-IN" sz="2300" b="1" i="1" dirty="0">
                <a:solidFill>
                  <a:schemeClr val="tx2"/>
                </a:solidFill>
                <a:latin typeface="Times New Roman" panose="02020603050405020304" pitchFamily="18" charset="0"/>
                <a:cs typeface="Times New Roman" panose="02020603050405020304" pitchFamily="18" charset="0"/>
              </a:rPr>
              <a:t>T</a:t>
            </a:r>
          </a:p>
          <a:p>
            <a:pPr algn="ctr"/>
            <a:r>
              <a:rPr lang="en-IN" sz="2300" b="1" i="1" dirty="0">
                <a:solidFill>
                  <a:schemeClr val="tx2"/>
                </a:solidFill>
                <a:latin typeface="Times New Roman" panose="02020603050405020304" pitchFamily="18" charset="0"/>
                <a:cs typeface="Times New Roman" panose="02020603050405020304" pitchFamily="18" charset="0"/>
              </a:rPr>
              <a:t>H</a:t>
            </a:r>
          </a:p>
          <a:p>
            <a:pPr algn="ctr"/>
            <a:r>
              <a:rPr lang="en-IN" sz="2300" b="1" i="1" dirty="0">
                <a:solidFill>
                  <a:schemeClr val="tx2"/>
                </a:solidFill>
                <a:latin typeface="Times New Roman" panose="02020603050405020304" pitchFamily="18" charset="0"/>
                <a:cs typeface="Times New Roman" panose="02020603050405020304" pitchFamily="18" charset="0"/>
              </a:rPr>
              <a:t>E</a:t>
            </a:r>
          </a:p>
          <a:p>
            <a:pPr algn="ctr"/>
            <a:endParaRPr lang="en-IN" sz="2300" b="1" i="1" dirty="0">
              <a:solidFill>
                <a:schemeClr val="tx2"/>
              </a:solidFill>
              <a:latin typeface="Times New Roman" panose="02020603050405020304" pitchFamily="18" charset="0"/>
              <a:cs typeface="Times New Roman" panose="02020603050405020304" pitchFamily="18" charset="0"/>
            </a:endParaRPr>
          </a:p>
          <a:p>
            <a:pPr algn="ctr"/>
            <a:r>
              <a:rPr lang="en-IN" sz="2300" b="1" i="1" dirty="0">
                <a:solidFill>
                  <a:schemeClr val="tx2"/>
                </a:solidFill>
                <a:latin typeface="Times New Roman" panose="02020603050405020304" pitchFamily="18" charset="0"/>
                <a:cs typeface="Times New Roman" panose="02020603050405020304" pitchFamily="18" charset="0"/>
              </a:rPr>
              <a:t>P</a:t>
            </a:r>
          </a:p>
          <a:p>
            <a:pPr algn="ctr"/>
            <a:r>
              <a:rPr lang="en-IN" sz="2300" b="1" i="1" dirty="0">
                <a:solidFill>
                  <a:schemeClr val="tx2"/>
                </a:solidFill>
                <a:latin typeface="Times New Roman" panose="02020603050405020304" pitchFamily="18" charset="0"/>
                <a:cs typeface="Times New Roman" panose="02020603050405020304" pitchFamily="18" charset="0"/>
              </a:rPr>
              <a:t>R</a:t>
            </a:r>
          </a:p>
          <a:p>
            <a:pPr algn="ctr"/>
            <a:r>
              <a:rPr lang="en-IN" sz="2300" b="1" i="1" dirty="0">
                <a:solidFill>
                  <a:schemeClr val="tx2"/>
                </a:solidFill>
                <a:latin typeface="Times New Roman" panose="02020603050405020304" pitchFamily="18" charset="0"/>
                <a:cs typeface="Times New Roman" panose="02020603050405020304" pitchFamily="18" charset="0"/>
              </a:rPr>
              <a:t>O</a:t>
            </a:r>
          </a:p>
          <a:p>
            <a:pPr algn="ctr"/>
            <a:r>
              <a:rPr lang="en-IN" sz="2300" b="1" i="1" dirty="0">
                <a:solidFill>
                  <a:schemeClr val="tx2"/>
                </a:solidFill>
                <a:latin typeface="Times New Roman" panose="02020603050405020304" pitchFamily="18" charset="0"/>
                <a:cs typeface="Times New Roman" panose="02020603050405020304" pitchFamily="18" charset="0"/>
              </a:rPr>
              <a:t>C</a:t>
            </a:r>
          </a:p>
          <a:p>
            <a:pPr algn="ctr"/>
            <a:r>
              <a:rPr lang="en-IN" sz="2300" b="1" i="1" dirty="0">
                <a:solidFill>
                  <a:schemeClr val="tx2"/>
                </a:solidFill>
                <a:latin typeface="Times New Roman" panose="02020603050405020304" pitchFamily="18" charset="0"/>
                <a:cs typeface="Times New Roman" panose="02020603050405020304" pitchFamily="18" charset="0"/>
              </a:rPr>
              <a:t>E</a:t>
            </a:r>
          </a:p>
          <a:p>
            <a:pPr algn="ctr"/>
            <a:r>
              <a:rPr lang="en-IN" sz="2300" b="1" i="1" dirty="0">
                <a:solidFill>
                  <a:schemeClr val="tx2"/>
                </a:solidFill>
                <a:latin typeface="Times New Roman" panose="02020603050405020304" pitchFamily="18" charset="0"/>
                <a:cs typeface="Times New Roman" panose="02020603050405020304" pitchFamily="18" charset="0"/>
              </a:rPr>
              <a:t>S</a:t>
            </a:r>
          </a:p>
          <a:p>
            <a:pPr algn="ctr"/>
            <a:r>
              <a:rPr lang="en-IN" sz="2300" b="1" i="1" dirty="0">
                <a:solidFill>
                  <a:schemeClr val="tx2"/>
                </a:solidFill>
                <a:latin typeface="Times New Roman" panose="02020603050405020304" pitchFamily="18" charset="0"/>
                <a:cs typeface="Times New Roman" panose="02020603050405020304" pitchFamily="18" charset="0"/>
              </a:rPr>
              <a:t>S</a:t>
            </a:r>
          </a:p>
          <a:p>
            <a:pPr algn="ctr"/>
            <a:r>
              <a:rPr lang="en-IN" sz="2300" b="1" i="1" dirty="0">
                <a:solidFill>
                  <a:schemeClr val="tx2"/>
                </a:solidFill>
                <a:latin typeface="Times New Roman" panose="02020603050405020304" pitchFamily="18" charset="0"/>
                <a:cs typeface="Times New Roman" panose="02020603050405020304" pitchFamily="18" charset="0"/>
              </a:rPr>
              <a:t>I</a:t>
            </a:r>
          </a:p>
          <a:p>
            <a:pPr algn="ctr"/>
            <a:r>
              <a:rPr lang="en-IN" sz="2300" b="1" i="1" dirty="0">
                <a:solidFill>
                  <a:schemeClr val="tx2"/>
                </a:solidFill>
                <a:latin typeface="Times New Roman" panose="02020603050405020304" pitchFamily="18" charset="0"/>
                <a:cs typeface="Times New Roman" panose="02020603050405020304" pitchFamily="18" charset="0"/>
              </a:rPr>
              <a:t>N</a:t>
            </a:r>
          </a:p>
          <a:p>
            <a:pPr algn="ctr"/>
            <a:r>
              <a:rPr lang="en-IN" sz="2300" b="1" i="1" dirty="0">
                <a:solidFill>
                  <a:schemeClr val="tx2"/>
                </a:solidFill>
                <a:latin typeface="Times New Roman" panose="02020603050405020304" pitchFamily="18" charset="0"/>
                <a:cs typeface="Times New Roman" panose="02020603050405020304" pitchFamily="18" charset="0"/>
              </a:rPr>
              <a:t>G</a:t>
            </a:r>
          </a:p>
          <a:p>
            <a:pPr algn="ctr"/>
            <a:endParaRPr lang="en-IN" sz="2300" b="1" i="1" dirty="0">
              <a:solidFill>
                <a:schemeClr val="tx2"/>
              </a:solidFill>
              <a:latin typeface="Times New Roman" panose="02020603050405020304" pitchFamily="18" charset="0"/>
              <a:cs typeface="Times New Roman" panose="02020603050405020304" pitchFamily="18" charset="0"/>
            </a:endParaRPr>
          </a:p>
          <a:p>
            <a:pPr algn="ctr"/>
            <a:r>
              <a:rPr lang="en-IN" sz="2300" b="1" i="1" dirty="0">
                <a:solidFill>
                  <a:schemeClr val="tx2"/>
                </a:solidFill>
                <a:latin typeface="Times New Roman" panose="02020603050405020304" pitchFamily="18" charset="0"/>
                <a:cs typeface="Times New Roman" panose="02020603050405020304" pitchFamily="18" charset="0"/>
              </a:rPr>
              <a:t>U</a:t>
            </a:r>
          </a:p>
          <a:p>
            <a:pPr algn="ctr"/>
            <a:r>
              <a:rPr lang="en-IN" sz="2300" b="1" i="1" dirty="0">
                <a:solidFill>
                  <a:schemeClr val="tx2"/>
                </a:solidFill>
                <a:latin typeface="Times New Roman" panose="02020603050405020304" pitchFamily="18" charset="0"/>
                <a:cs typeface="Times New Roman" panose="02020603050405020304" pitchFamily="18" charset="0"/>
              </a:rPr>
              <a:t>N</a:t>
            </a:r>
          </a:p>
          <a:p>
            <a:pPr algn="ctr"/>
            <a:r>
              <a:rPr lang="en-IN" sz="2300" b="1" i="1" dirty="0">
                <a:solidFill>
                  <a:schemeClr val="tx2"/>
                </a:solidFill>
                <a:latin typeface="Times New Roman" panose="02020603050405020304" pitchFamily="18" charset="0"/>
                <a:cs typeface="Times New Roman" panose="02020603050405020304" pitchFamily="18" charset="0"/>
              </a:rPr>
              <a:t>I</a:t>
            </a:r>
          </a:p>
          <a:p>
            <a:pPr algn="ctr"/>
            <a:r>
              <a:rPr lang="en-IN" sz="2300" b="1" i="1" dirty="0">
                <a:solidFill>
                  <a:schemeClr val="tx2"/>
                </a:solidFill>
                <a:latin typeface="Times New Roman" panose="02020603050405020304" pitchFamily="18" charset="0"/>
                <a:cs typeface="Times New Roman" panose="02020603050405020304" pitchFamily="18" charset="0"/>
              </a:rPr>
              <a:t>T </a:t>
            </a:r>
            <a:endParaRPr lang="en-IN" sz="2300" dirty="0"/>
          </a:p>
        </p:txBody>
      </p:sp>
    </p:spTree>
    <p:extLst>
      <p:ext uri="{BB962C8B-B14F-4D97-AF65-F5344CB8AC3E}">
        <p14:creationId xmlns:p14="http://schemas.microsoft.com/office/powerpoint/2010/main" val="1448918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1" y="0"/>
            <a:ext cx="876300" cy="5940088"/>
          </a:xfrm>
          <a:prstGeom prst="rect">
            <a:avLst/>
          </a:prstGeom>
        </p:spPr>
        <p:txBody>
          <a:bodyPr wrap="square">
            <a:spAutoFit/>
          </a:bodyPr>
          <a:lstStyle/>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r>
              <a:rPr lang="en-IN" sz="2000" b="1" i="1" spc="300" dirty="0">
                <a:solidFill>
                  <a:schemeClr val="tx2"/>
                </a:solidFill>
                <a:latin typeface="Times New Roman" panose="02020603050405020304" pitchFamily="18" charset="0"/>
                <a:cs typeface="Times New Roman" panose="02020603050405020304" pitchFamily="18" charset="0"/>
              </a:rPr>
              <a:t>H</a:t>
            </a:r>
          </a:p>
          <a:p>
            <a:pPr algn="ctr"/>
            <a:r>
              <a:rPr lang="en-IN" sz="2000" b="1" i="1" spc="300" dirty="0">
                <a:solidFill>
                  <a:schemeClr val="tx2"/>
                </a:solidFill>
                <a:latin typeface="Times New Roman" panose="02020603050405020304" pitchFamily="18" charset="0"/>
                <a:cs typeface="Times New Roman" panose="02020603050405020304" pitchFamily="18" charset="0"/>
              </a:rPr>
              <a:t>E</a:t>
            </a: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E</a:t>
            </a:r>
          </a:p>
          <a:p>
            <a:pPr algn="ctr"/>
            <a:r>
              <a:rPr lang="en-IN" sz="2000" b="1" i="1" spc="300" dirty="0">
                <a:solidFill>
                  <a:schemeClr val="tx2"/>
                </a:solidFill>
                <a:latin typeface="Times New Roman" panose="02020603050405020304" pitchFamily="18" charset="0"/>
                <a:cs typeface="Times New Roman" panose="02020603050405020304" pitchFamily="18" charset="0"/>
              </a:rPr>
              <a:t>N</a:t>
            </a: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r>
              <a:rPr lang="en-IN" sz="2000" b="1" i="1" spc="300" dirty="0">
                <a:solidFill>
                  <a:schemeClr val="tx2"/>
                </a:solidFill>
                <a:latin typeface="Times New Roman" panose="02020603050405020304" pitchFamily="18" charset="0"/>
                <a:cs typeface="Times New Roman" panose="02020603050405020304" pitchFamily="18" charset="0"/>
              </a:rPr>
              <a:t>R</a:t>
            </a:r>
          </a:p>
          <a:p>
            <a:pPr algn="ctr"/>
            <a:r>
              <a:rPr lang="en-IN" sz="2000" b="1" i="1" spc="300" dirty="0">
                <a:solidFill>
                  <a:schemeClr val="tx2"/>
                </a:solidFill>
                <a:latin typeface="Times New Roman" panose="02020603050405020304" pitchFamily="18" charset="0"/>
                <a:cs typeface="Times New Roman" panose="02020603050405020304" pitchFamily="18" charset="0"/>
              </a:rPr>
              <a:t>Y</a:t>
            </a: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U</a:t>
            </a:r>
          </a:p>
          <a:p>
            <a:pPr algn="ctr"/>
            <a:r>
              <a:rPr lang="en-IN" sz="2000" b="1" i="1" spc="300" dirty="0">
                <a:solidFill>
                  <a:schemeClr val="tx2"/>
                </a:solidFill>
                <a:latin typeface="Times New Roman" panose="02020603050405020304" pitchFamily="18" charset="0"/>
                <a:cs typeface="Times New Roman" panose="02020603050405020304" pitchFamily="18" charset="0"/>
              </a:rPr>
              <a:t>N</a:t>
            </a:r>
          </a:p>
          <a:p>
            <a:pPr algn="ctr"/>
            <a:r>
              <a:rPr lang="en-IN" sz="2000" b="1" i="1" spc="300" dirty="0">
                <a:solidFill>
                  <a:schemeClr val="tx2"/>
                </a:solidFill>
                <a:latin typeface="Times New Roman" panose="02020603050405020304" pitchFamily="18" charset="0"/>
                <a:cs typeface="Times New Roman" panose="02020603050405020304" pitchFamily="18" charset="0"/>
              </a:rPr>
              <a:t>I</a:t>
            </a: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endParaRPr lang="en-IN" sz="2000" spc="3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99" y="0"/>
            <a:ext cx="11315701" cy="6858000"/>
          </a:xfrm>
          <a:prstGeom prst="rect">
            <a:avLst/>
          </a:prstGeom>
        </p:spPr>
      </p:pic>
    </p:spTree>
    <p:extLst>
      <p:ext uri="{BB962C8B-B14F-4D97-AF65-F5344CB8AC3E}">
        <p14:creationId xmlns:p14="http://schemas.microsoft.com/office/powerpoint/2010/main" val="3922135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163300" cy="6858000"/>
          </a:xfrm>
          <a:prstGeom prst="rect">
            <a:avLst/>
          </a:prstGeom>
        </p:spPr>
      </p:pic>
      <p:sp>
        <p:nvSpPr>
          <p:cNvPr id="3" name="Rectangle 2"/>
          <p:cNvSpPr/>
          <p:nvPr/>
        </p:nvSpPr>
        <p:spPr>
          <a:xfrm>
            <a:off x="11163300" y="0"/>
            <a:ext cx="1028700" cy="6740307"/>
          </a:xfrm>
          <a:prstGeom prst="rect">
            <a:avLst/>
          </a:prstGeom>
        </p:spPr>
        <p:txBody>
          <a:bodyPr wrap="square">
            <a:spAutoFit/>
          </a:bodyPr>
          <a:lstStyle/>
          <a:p>
            <a:pPr algn="ctr"/>
            <a:r>
              <a:rPr lang="en-IN" b="1" i="1" dirty="0">
                <a:solidFill>
                  <a:schemeClr val="tx2"/>
                </a:solidFill>
                <a:latin typeface="Times New Roman" panose="02020603050405020304" pitchFamily="18" charset="0"/>
                <a:cs typeface="Times New Roman" panose="02020603050405020304" pitchFamily="18" charset="0"/>
              </a:rPr>
              <a:t>T</a:t>
            </a:r>
          </a:p>
          <a:p>
            <a:pPr algn="ctr"/>
            <a:r>
              <a:rPr lang="en-IN" b="1" i="1" dirty="0">
                <a:solidFill>
                  <a:schemeClr val="tx2"/>
                </a:solidFill>
                <a:latin typeface="Times New Roman" panose="02020603050405020304" pitchFamily="18" charset="0"/>
                <a:cs typeface="Times New Roman" panose="02020603050405020304" pitchFamily="18" charset="0"/>
              </a:rPr>
              <a:t>H</a:t>
            </a:r>
          </a:p>
          <a:p>
            <a:pPr algn="ctr"/>
            <a:r>
              <a:rPr lang="en-IN" b="1" i="1" dirty="0">
                <a:solidFill>
                  <a:schemeClr val="tx2"/>
                </a:solidFill>
                <a:latin typeface="Times New Roman" panose="02020603050405020304" pitchFamily="18" charset="0"/>
                <a:cs typeface="Times New Roman" panose="02020603050405020304" pitchFamily="18" charset="0"/>
              </a:rPr>
              <a:t>E</a:t>
            </a:r>
          </a:p>
          <a:p>
            <a:pPr algn="ctr"/>
            <a:endParaRPr lang="en-IN" b="1" i="1" dirty="0">
              <a:solidFill>
                <a:schemeClr val="tx2"/>
              </a:solidFill>
              <a:latin typeface="Times New Roman" panose="02020603050405020304" pitchFamily="18" charset="0"/>
              <a:cs typeface="Times New Roman" panose="02020603050405020304" pitchFamily="18" charset="0"/>
            </a:endParaRPr>
          </a:p>
          <a:p>
            <a:pPr algn="ctr"/>
            <a:r>
              <a:rPr lang="en-IN" b="1" i="1" dirty="0">
                <a:solidFill>
                  <a:schemeClr val="tx2"/>
                </a:solidFill>
                <a:latin typeface="Times New Roman" panose="02020603050405020304" pitchFamily="18" charset="0"/>
                <a:cs typeface="Times New Roman" panose="02020603050405020304" pitchFamily="18" charset="0"/>
              </a:rPr>
              <a:t>B</a:t>
            </a:r>
          </a:p>
          <a:p>
            <a:pPr algn="ctr"/>
            <a:r>
              <a:rPr lang="en-IN" b="1" i="1" dirty="0">
                <a:solidFill>
                  <a:schemeClr val="tx2"/>
                </a:solidFill>
                <a:latin typeface="Times New Roman" panose="02020603050405020304" pitchFamily="18" charset="0"/>
                <a:cs typeface="Times New Roman" panose="02020603050405020304" pitchFamily="18" charset="0"/>
              </a:rPr>
              <a:t>L</a:t>
            </a:r>
          </a:p>
          <a:p>
            <a:pPr algn="ctr"/>
            <a:r>
              <a:rPr lang="en-IN" b="1" i="1" dirty="0">
                <a:solidFill>
                  <a:schemeClr val="tx2"/>
                </a:solidFill>
                <a:latin typeface="Times New Roman" panose="02020603050405020304" pitchFamily="18" charset="0"/>
                <a:cs typeface="Times New Roman" panose="02020603050405020304" pitchFamily="18" charset="0"/>
              </a:rPr>
              <a:t>U</a:t>
            </a:r>
          </a:p>
          <a:p>
            <a:pPr algn="ctr"/>
            <a:r>
              <a:rPr lang="en-IN" b="1" i="1" dirty="0">
                <a:solidFill>
                  <a:schemeClr val="tx2"/>
                </a:solidFill>
                <a:latin typeface="Times New Roman" panose="02020603050405020304" pitchFamily="18" charset="0"/>
                <a:cs typeface="Times New Roman" panose="02020603050405020304" pitchFamily="18" charset="0"/>
              </a:rPr>
              <a:t>E</a:t>
            </a:r>
          </a:p>
          <a:p>
            <a:pPr algn="ctr"/>
            <a:r>
              <a:rPr lang="en-IN" b="1" i="1" dirty="0">
                <a:solidFill>
                  <a:schemeClr val="tx2"/>
                </a:solidFill>
                <a:latin typeface="Times New Roman" panose="02020603050405020304" pitchFamily="18" charset="0"/>
                <a:cs typeface="Times New Roman" panose="02020603050405020304" pitchFamily="18" charset="0"/>
              </a:rPr>
              <a:t>T</a:t>
            </a:r>
          </a:p>
          <a:p>
            <a:pPr algn="ctr"/>
            <a:r>
              <a:rPr lang="en-IN" b="1" i="1" dirty="0">
                <a:solidFill>
                  <a:schemeClr val="tx2"/>
                </a:solidFill>
                <a:latin typeface="Times New Roman" panose="02020603050405020304" pitchFamily="18" charset="0"/>
                <a:cs typeface="Times New Roman" panose="02020603050405020304" pitchFamily="18" charset="0"/>
              </a:rPr>
              <a:t>O</a:t>
            </a:r>
          </a:p>
          <a:p>
            <a:pPr algn="ctr"/>
            <a:r>
              <a:rPr lang="en-IN" b="1" i="1" dirty="0">
                <a:solidFill>
                  <a:schemeClr val="tx2"/>
                </a:solidFill>
                <a:latin typeface="Times New Roman" panose="02020603050405020304" pitchFamily="18" charset="0"/>
                <a:cs typeface="Times New Roman" panose="02020603050405020304" pitchFamily="18" charset="0"/>
              </a:rPr>
              <a:t>O</a:t>
            </a:r>
          </a:p>
          <a:p>
            <a:pPr algn="ctr"/>
            <a:r>
              <a:rPr lang="en-IN" b="1" i="1" dirty="0">
                <a:solidFill>
                  <a:schemeClr val="tx2"/>
                </a:solidFill>
                <a:latin typeface="Times New Roman" panose="02020603050405020304" pitchFamily="18" charset="0"/>
                <a:cs typeface="Times New Roman" panose="02020603050405020304" pitchFamily="18" charset="0"/>
              </a:rPr>
              <a:t>T</a:t>
            </a:r>
          </a:p>
          <a:p>
            <a:pPr algn="ctr"/>
            <a:r>
              <a:rPr lang="en-IN" b="1" i="1" dirty="0">
                <a:solidFill>
                  <a:schemeClr val="tx2"/>
                </a:solidFill>
                <a:latin typeface="Times New Roman" panose="02020603050405020304" pitchFamily="18" charset="0"/>
                <a:cs typeface="Times New Roman" panose="02020603050405020304" pitchFamily="18" charset="0"/>
              </a:rPr>
              <a:t>H</a:t>
            </a:r>
          </a:p>
          <a:p>
            <a:pPr algn="ctr"/>
            <a:endParaRPr lang="en-IN" b="1" i="1" dirty="0">
              <a:solidFill>
                <a:schemeClr val="tx2"/>
              </a:solidFill>
              <a:latin typeface="Times New Roman" panose="02020603050405020304" pitchFamily="18" charset="0"/>
              <a:cs typeface="Times New Roman" panose="02020603050405020304" pitchFamily="18" charset="0"/>
            </a:endParaRPr>
          </a:p>
          <a:p>
            <a:pPr algn="ctr"/>
            <a:r>
              <a:rPr lang="en-IN" b="1" i="1" dirty="0">
                <a:solidFill>
                  <a:schemeClr val="tx2"/>
                </a:solidFill>
                <a:latin typeface="Times New Roman" panose="02020603050405020304" pitchFamily="18" charset="0"/>
                <a:cs typeface="Times New Roman" panose="02020603050405020304" pitchFamily="18" charset="0"/>
              </a:rPr>
              <a:t>I</a:t>
            </a:r>
          </a:p>
          <a:p>
            <a:pPr algn="ctr"/>
            <a:r>
              <a:rPr lang="en-IN" b="1" i="1" dirty="0">
                <a:solidFill>
                  <a:schemeClr val="tx2"/>
                </a:solidFill>
                <a:latin typeface="Times New Roman" panose="02020603050405020304" pitchFamily="18" charset="0"/>
                <a:cs typeface="Times New Roman" panose="02020603050405020304" pitchFamily="18" charset="0"/>
              </a:rPr>
              <a:t>N</a:t>
            </a:r>
          </a:p>
          <a:p>
            <a:pPr algn="ctr"/>
            <a:r>
              <a:rPr lang="en-IN" b="1" i="1" dirty="0">
                <a:solidFill>
                  <a:schemeClr val="tx2"/>
                </a:solidFill>
                <a:latin typeface="Times New Roman" panose="02020603050405020304" pitchFamily="18" charset="0"/>
                <a:cs typeface="Times New Roman" panose="02020603050405020304" pitchFamily="18" charset="0"/>
              </a:rPr>
              <a:t>P</a:t>
            </a:r>
          </a:p>
          <a:p>
            <a:pPr algn="ctr"/>
            <a:r>
              <a:rPr lang="en-IN" b="1" i="1" dirty="0">
                <a:solidFill>
                  <a:schemeClr val="tx2"/>
                </a:solidFill>
                <a:latin typeface="Times New Roman" panose="02020603050405020304" pitchFamily="18" charset="0"/>
                <a:cs typeface="Times New Roman" panose="02020603050405020304" pitchFamily="18" charset="0"/>
              </a:rPr>
              <a:t>U</a:t>
            </a:r>
          </a:p>
          <a:p>
            <a:pPr algn="ctr"/>
            <a:r>
              <a:rPr lang="en-IN" b="1" i="1" dirty="0">
                <a:solidFill>
                  <a:schemeClr val="tx2"/>
                </a:solidFill>
                <a:latin typeface="Times New Roman" panose="02020603050405020304" pitchFamily="18" charset="0"/>
                <a:cs typeface="Times New Roman" panose="02020603050405020304" pitchFamily="18" charset="0"/>
              </a:rPr>
              <a:t>T</a:t>
            </a:r>
          </a:p>
          <a:p>
            <a:pPr algn="ctr"/>
            <a:endParaRPr lang="en-IN" b="1" i="1" dirty="0">
              <a:solidFill>
                <a:schemeClr val="tx2"/>
              </a:solidFill>
              <a:latin typeface="Times New Roman" panose="02020603050405020304" pitchFamily="18" charset="0"/>
              <a:cs typeface="Times New Roman" panose="02020603050405020304" pitchFamily="18" charset="0"/>
            </a:endParaRPr>
          </a:p>
          <a:p>
            <a:pPr algn="ctr"/>
            <a:r>
              <a:rPr lang="en-IN" b="1" i="1" dirty="0">
                <a:solidFill>
                  <a:schemeClr val="tx2"/>
                </a:solidFill>
                <a:latin typeface="Times New Roman" panose="02020603050405020304" pitchFamily="18" charset="0"/>
                <a:cs typeface="Times New Roman" panose="02020603050405020304" pitchFamily="18" charset="0"/>
              </a:rPr>
              <a:t>U</a:t>
            </a:r>
          </a:p>
          <a:p>
            <a:pPr algn="ctr"/>
            <a:r>
              <a:rPr lang="en-IN" b="1" i="1" dirty="0">
                <a:solidFill>
                  <a:schemeClr val="tx2"/>
                </a:solidFill>
                <a:latin typeface="Times New Roman" panose="02020603050405020304" pitchFamily="18" charset="0"/>
                <a:cs typeface="Times New Roman" panose="02020603050405020304" pitchFamily="18" charset="0"/>
              </a:rPr>
              <a:t>N</a:t>
            </a:r>
          </a:p>
          <a:p>
            <a:pPr algn="ctr"/>
            <a:r>
              <a:rPr lang="en-IN" b="1" i="1" dirty="0">
                <a:solidFill>
                  <a:schemeClr val="tx2"/>
                </a:solidFill>
                <a:latin typeface="Times New Roman" panose="02020603050405020304" pitchFamily="18" charset="0"/>
                <a:cs typeface="Times New Roman" panose="02020603050405020304" pitchFamily="18" charset="0"/>
              </a:rPr>
              <a:t>I</a:t>
            </a:r>
          </a:p>
          <a:p>
            <a:pPr algn="ctr"/>
            <a:r>
              <a:rPr lang="en-IN" b="1" i="1" dirty="0">
                <a:solidFill>
                  <a:schemeClr val="tx2"/>
                </a:solidFill>
                <a:latin typeface="Times New Roman" panose="02020603050405020304" pitchFamily="18" charset="0"/>
                <a:cs typeface="Times New Roman" panose="02020603050405020304" pitchFamily="18" charset="0"/>
              </a:rPr>
              <a:t>T </a:t>
            </a:r>
            <a:endParaRPr lang="en-IN" dirty="0"/>
          </a:p>
        </p:txBody>
      </p:sp>
    </p:spTree>
    <p:extLst>
      <p:ext uri="{BB962C8B-B14F-4D97-AF65-F5344CB8AC3E}">
        <p14:creationId xmlns:p14="http://schemas.microsoft.com/office/powerpoint/2010/main" val="27152269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814513" y="12707"/>
            <a:ext cx="10389434"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3814" y="2199522"/>
            <a:ext cx="1460500" cy="4607719"/>
          </a:xfrm>
        </p:spPr>
        <p:txBody>
          <a:bodyPr>
            <a:noAutofit/>
          </a:bodyPr>
          <a:lstStyle/>
          <a:p>
            <a:pPr algn="ctr"/>
            <a:r>
              <a:rPr lang="en-US" sz="28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28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b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6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endParaRPr lang="en-US" sz="26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133600" y="0"/>
            <a:ext cx="4810539" cy="6824663"/>
          </a:xfrm>
        </p:spPr>
        <p:txBody>
          <a:bodyPr>
            <a:normAutofit lnSpcReduction="10000"/>
          </a:bodyPr>
          <a:lstStyle/>
          <a:p>
            <a:r>
              <a:rPr lang="en-US" sz="3200" b="1" spc="300" dirty="0">
                <a:latin typeface="Times New Roman" panose="02020603050405020304" pitchFamily="18" charset="0"/>
                <a:cs typeface="Times New Roman" panose="02020603050405020304" pitchFamily="18" charset="0"/>
              </a:rPr>
              <a:t>Introduction</a:t>
            </a:r>
          </a:p>
          <a:p>
            <a:r>
              <a:rPr lang="en-US" sz="3200" b="1" spc="300" dirty="0">
                <a:latin typeface="Times New Roman" panose="02020603050405020304" pitchFamily="18" charset="0"/>
                <a:cs typeface="Times New Roman" panose="02020603050405020304" pitchFamily="18" charset="0"/>
              </a:rPr>
              <a:t>Aim, Objective</a:t>
            </a:r>
          </a:p>
          <a:p>
            <a:r>
              <a:rPr lang="en-US" sz="3200" b="1" spc="300" dirty="0">
                <a:latin typeface="Times New Roman" panose="02020603050405020304" pitchFamily="18" charset="0"/>
                <a:cs typeface="Times New Roman" panose="02020603050405020304" pitchFamily="18" charset="0"/>
              </a:rPr>
              <a:t>Components</a:t>
            </a:r>
          </a:p>
          <a:p>
            <a:r>
              <a:rPr lang="en-US" sz="3200" b="1" spc="300" dirty="0">
                <a:latin typeface="Times New Roman" panose="02020603050405020304" pitchFamily="18" charset="0"/>
                <a:cs typeface="Times New Roman" panose="02020603050405020304" pitchFamily="18" charset="0"/>
              </a:rPr>
              <a:t>Circuit Diagram</a:t>
            </a:r>
          </a:p>
          <a:p>
            <a:r>
              <a:rPr lang="en-US" sz="3200" b="1" spc="300" dirty="0">
                <a:latin typeface="Times New Roman" panose="02020603050405020304" pitchFamily="18" charset="0"/>
                <a:cs typeface="Times New Roman" panose="02020603050405020304" pitchFamily="18" charset="0"/>
              </a:rPr>
              <a:t>Code</a:t>
            </a:r>
          </a:p>
          <a:p>
            <a:r>
              <a:rPr lang="en-US" sz="3200" b="1" spc="300" dirty="0">
                <a:latin typeface="Times New Roman" panose="02020603050405020304" pitchFamily="18" charset="0"/>
                <a:cs typeface="Times New Roman" panose="02020603050405020304" pitchFamily="18" charset="0"/>
              </a:rPr>
              <a:t>Working Process</a:t>
            </a:r>
          </a:p>
          <a:p>
            <a:pPr algn="just"/>
            <a:r>
              <a:rPr lang="en-US" sz="3200" b="1" spc="300" dirty="0">
                <a:latin typeface="Times New Roman" panose="02020603050405020304" pitchFamily="18" charset="0"/>
                <a:cs typeface="Times New Roman" panose="02020603050405020304" pitchFamily="18" charset="0"/>
              </a:rPr>
              <a:t>Final PCB design</a:t>
            </a:r>
          </a:p>
          <a:p>
            <a:r>
              <a:rPr lang="en-US" sz="3200" b="1" spc="300" dirty="0">
                <a:latin typeface="Times New Roman" panose="02020603050405020304" pitchFamily="18" charset="0"/>
                <a:cs typeface="Times New Roman" panose="02020603050405020304" pitchFamily="18" charset="0"/>
              </a:rPr>
              <a:t>Applications</a:t>
            </a:r>
          </a:p>
          <a:p>
            <a:r>
              <a:rPr lang="en-US" sz="3200" b="1" spc="300" dirty="0">
                <a:latin typeface="Times New Roman" panose="02020603050405020304" pitchFamily="18" charset="0"/>
                <a:cs typeface="Times New Roman" panose="02020603050405020304" pitchFamily="18" charset="0"/>
              </a:rPr>
              <a:t>PCB view</a:t>
            </a:r>
          </a:p>
          <a:p>
            <a:r>
              <a:rPr lang="en-US" sz="3200" b="1" spc="300" dirty="0">
                <a:latin typeface="Times New Roman" panose="02020603050405020304" pitchFamily="18" charset="0"/>
                <a:cs typeface="Times New Roman" panose="02020603050405020304" pitchFamily="18" charset="0"/>
              </a:rPr>
              <a:t>Limitations</a:t>
            </a:r>
          </a:p>
        </p:txBody>
      </p:sp>
      <p:sp>
        <p:nvSpPr>
          <p:cNvPr id="6" name="Rectangle 5"/>
          <p:cNvSpPr/>
          <p:nvPr/>
        </p:nvSpPr>
        <p:spPr>
          <a:xfrm>
            <a:off x="0" y="12707"/>
            <a:ext cx="1484313" cy="1631216"/>
          </a:xfrm>
          <a:prstGeom prst="rect">
            <a:avLst/>
          </a:prstGeom>
        </p:spPr>
        <p:txBody>
          <a:bodyPr wrap="square">
            <a:spAutoFit/>
          </a:bodyPr>
          <a:lstStyle/>
          <a:p>
            <a:pPr algn="ctr"/>
            <a:r>
              <a:rPr lang="en-US" sz="25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
            </a:r>
          </a:p>
          <a:p>
            <a:pPr algn="ctr"/>
            <a:r>
              <a:rPr lang="en-US" sz="25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p>
          <a:p>
            <a:pPr algn="ctr"/>
            <a:r>
              <a:rPr lang="en-US" sz="25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p>
          <a:p>
            <a:pPr algn="ctr"/>
            <a:r>
              <a:rPr lang="en-US" sz="25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t>
            </a:r>
            <a:endParaRPr lang="en-IN" sz="2500" dirty="0">
              <a:solidFill>
                <a:schemeClr val="accent4">
                  <a:lumMod val="50000"/>
                </a:schemeClr>
              </a:solidFill>
            </a:endParaRPr>
          </a:p>
        </p:txBody>
      </p:sp>
      <p:sp>
        <p:nvSpPr>
          <p:cNvPr id="7" name="Rectangle 6"/>
          <p:cNvSpPr/>
          <p:nvPr/>
        </p:nvSpPr>
        <p:spPr>
          <a:xfrm>
            <a:off x="4763" y="1617285"/>
            <a:ext cx="1412708" cy="892552"/>
          </a:xfrm>
          <a:prstGeom prst="rect">
            <a:avLst/>
          </a:prstGeom>
        </p:spPr>
        <p:txBody>
          <a:bodyPr wrap="square">
            <a:spAutoFit/>
          </a:bodyPr>
          <a:lstStyle/>
          <a:p>
            <a:pPr algn="ctr"/>
            <a:r>
              <a:rPr lang="en-US" sz="25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p>
          <a:p>
            <a:pPr algn="ctr"/>
            <a:r>
              <a:rPr lang="en-US" sz="2500" b="1" i="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
            </a:r>
            <a:endParaRPr lang="en-IN" sz="2500" dirty="0">
              <a:solidFill>
                <a:schemeClr val="accent4">
                  <a:lumMod val="50000"/>
                </a:schemeClr>
              </a:solidFill>
            </a:endParaRPr>
          </a:p>
        </p:txBody>
      </p:sp>
      <p:sp>
        <p:nvSpPr>
          <p:cNvPr id="8" name="Rectangle 7"/>
          <p:cNvSpPr/>
          <p:nvPr/>
        </p:nvSpPr>
        <p:spPr>
          <a:xfrm>
            <a:off x="6944139" y="81241"/>
            <a:ext cx="5247862" cy="1077218"/>
          </a:xfrm>
          <a:prstGeom prst="rect">
            <a:avLst/>
          </a:prstGeom>
        </p:spPr>
        <p:txBody>
          <a:bodyPr wrap="square">
            <a:spAutoFit/>
          </a:bodyPr>
          <a:lstStyle/>
          <a:p>
            <a:pPr marL="285750" indent="-285750">
              <a:buFont typeface="Arial" panose="020B0604020202020204" pitchFamily="34" charset="0"/>
              <a:buChar char="•"/>
            </a:pPr>
            <a:r>
              <a:rPr lang="en-US" sz="3200" b="1" spc="300" dirty="0">
                <a:latin typeface="Times New Roman" panose="02020603050405020304" pitchFamily="18" charset="0"/>
                <a:cs typeface="Times New Roman" panose="02020603050405020304" pitchFamily="18" charset="0"/>
              </a:rPr>
              <a:t>Conclusion</a:t>
            </a:r>
          </a:p>
          <a:p>
            <a:pPr marL="285750" indent="-285750">
              <a:buFont typeface="Arial" panose="020B0604020202020204" pitchFamily="34" charset="0"/>
              <a:buChar char="•"/>
            </a:pPr>
            <a:r>
              <a:rPr lang="en-US" sz="3200" b="1" spc="300"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p:cTn id="20"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0" end="0"/>
                                            </p:txEl>
                                          </p:spTgt>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1" end="1"/>
                                            </p:txEl>
                                          </p:spTgt>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p:cTn id="3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3" end="3"/>
                                            </p:txEl>
                                          </p:spTgt>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p:cTn id="3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4" end="4"/>
                                            </p:txEl>
                                          </p:spTgt>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6" end="6"/>
                                            </p:txEl>
                                          </p:spTgt>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fltVal val="0"/>
                                          </p:val>
                                        </p:tav>
                                        <p:tav tm="100000">
                                          <p:val>
                                            <p:strVal val="#ppt_h"/>
                                          </p:val>
                                        </p:tav>
                                      </p:tavLst>
                                    </p:anim>
                                  </p:childTnLst>
                                </p:cTn>
                              </p:par>
                              <p:par>
                                <p:cTn id="50" presetID="23" presetClass="entr" presetSubtype="16"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p:cTn id="5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8" end="8"/>
                                            </p:txEl>
                                          </p:spTgt>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p:cTn id="56"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9" end="9"/>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0" y="58847"/>
            <a:ext cx="12192000" cy="646331"/>
          </a:xfrm>
          <a:prstGeom prst="rect">
            <a:avLst/>
          </a:prstGeom>
        </p:spPr>
        <p:txBody>
          <a:bodyPr wrap="square">
            <a:spAutoFit/>
          </a:bodyPr>
          <a:lstStyle/>
          <a:p>
            <a:pPr algn="ctr"/>
            <a:r>
              <a:rPr lang="en-IN" sz="3600" b="1" i="1" kern="3800" spc="1070" dirty="0">
                <a:solidFill>
                  <a:schemeClr val="tx2"/>
                </a:solidFill>
                <a:latin typeface="Times New Roman" panose="02020603050405020304" pitchFamily="18" charset="0"/>
                <a:cs typeface="Times New Roman" panose="02020603050405020304" pitchFamily="18" charset="0"/>
              </a:rPr>
              <a:t>THE</a:t>
            </a:r>
            <a:r>
              <a:rPr lang="en-IN" sz="3600" b="1" i="1" kern="1300" spc="600" dirty="0">
                <a:solidFill>
                  <a:schemeClr val="tx2"/>
                </a:solidFill>
                <a:latin typeface="Times New Roman" panose="02020603050405020304" pitchFamily="18" charset="0"/>
                <a:cs typeface="Times New Roman" panose="02020603050405020304" pitchFamily="18" charset="0"/>
              </a:rPr>
              <a:t> OUTPUT UNIT </a:t>
            </a:r>
            <a:endParaRPr lang="en-IN" sz="3600" kern="1300" spc="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5178"/>
            <a:ext cx="12192000" cy="6152822"/>
          </a:xfrm>
          <a:prstGeom prst="rect">
            <a:avLst/>
          </a:prstGeom>
        </p:spPr>
      </p:pic>
    </p:spTree>
    <p:extLst>
      <p:ext uri="{BB962C8B-B14F-4D97-AF65-F5344CB8AC3E}">
        <p14:creationId xmlns:p14="http://schemas.microsoft.com/office/powerpoint/2010/main" val="56470934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0" y="6211669"/>
            <a:ext cx="12192000" cy="646331"/>
          </a:xfrm>
          <a:prstGeom prst="rect">
            <a:avLst/>
          </a:prstGeom>
        </p:spPr>
        <p:txBody>
          <a:bodyPr wrap="square">
            <a:spAutoFit/>
          </a:bodyPr>
          <a:lstStyle/>
          <a:p>
            <a:pPr algn="ctr"/>
            <a:r>
              <a:rPr lang="en-IN" sz="3600" b="1" i="1" kern="3800" spc="1070" dirty="0">
                <a:solidFill>
                  <a:schemeClr val="tx2"/>
                </a:solidFill>
                <a:latin typeface="Times New Roman" panose="02020603050405020304" pitchFamily="18" charset="0"/>
                <a:cs typeface="Times New Roman" panose="02020603050405020304" pitchFamily="18" charset="0"/>
              </a:rPr>
              <a:t>THE</a:t>
            </a:r>
            <a:r>
              <a:rPr lang="en-IN" sz="3600" b="1" i="1" kern="1300" spc="600" dirty="0">
                <a:solidFill>
                  <a:schemeClr val="tx2"/>
                </a:solidFill>
                <a:latin typeface="Times New Roman" panose="02020603050405020304" pitchFamily="18" charset="0"/>
                <a:cs typeface="Times New Roman" panose="02020603050405020304" pitchFamily="18" charset="0"/>
              </a:rPr>
              <a:t> LOCKING &amp; UNLOCKING UNIT </a:t>
            </a:r>
            <a:endParaRPr lang="en-IN" sz="3600" kern="1300" spc="6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33" r="1041"/>
          <a:stretch/>
        </p:blipFill>
        <p:spPr>
          <a:xfrm>
            <a:off x="0" y="0"/>
            <a:ext cx="12192000" cy="6211669"/>
          </a:xfrm>
          <a:prstGeom prst="rect">
            <a:avLst/>
          </a:prstGeom>
        </p:spPr>
      </p:pic>
    </p:spTree>
    <p:extLst>
      <p:ext uri="{BB962C8B-B14F-4D97-AF65-F5344CB8AC3E}">
        <p14:creationId xmlns:p14="http://schemas.microsoft.com/office/powerpoint/2010/main" val="55687475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0" y="94734"/>
            <a:ext cx="12103100" cy="584775"/>
          </a:xfrm>
          <a:prstGeom prst="rect">
            <a:avLst/>
          </a:prstGeom>
        </p:spPr>
        <p:txBody>
          <a:bodyPr wrap="square">
            <a:spAutoFit/>
          </a:bodyPr>
          <a:lstStyle/>
          <a:p>
            <a:pPr algn="ctr"/>
            <a:r>
              <a:rPr lang="en-US" sz="3200" b="1" i="1" spc="300" dirty="0">
                <a:solidFill>
                  <a:schemeClr val="accent4"/>
                </a:solidFill>
                <a:latin typeface="Calibri" panose="020F0502020204030204" pitchFamily="34" charset="0"/>
                <a:cs typeface="Calibri" panose="020F0502020204030204" pitchFamily="34" charset="0"/>
              </a:rPr>
              <a:t>Source Code</a:t>
            </a:r>
          </a:p>
        </p:txBody>
      </p:sp>
      <p:sp>
        <p:nvSpPr>
          <p:cNvPr id="3" name="Rectangle 2"/>
          <p:cNvSpPr/>
          <p:nvPr/>
        </p:nvSpPr>
        <p:spPr>
          <a:xfrm>
            <a:off x="0" y="806946"/>
            <a:ext cx="4165600" cy="6186309"/>
          </a:xfrm>
          <a:prstGeom prst="rect">
            <a:avLst/>
          </a:prstGeom>
        </p:spPr>
        <p:txBody>
          <a:bodyPr wrap="square">
            <a:spAutoFit/>
          </a:bodyPr>
          <a:lstStyle/>
          <a:p>
            <a:endParaRPr lang="en-IN" dirty="0"/>
          </a:p>
          <a:p>
            <a:r>
              <a:rPr lang="en-IN" dirty="0"/>
              <a:t>//INCLUDING THE FILES FOR </a:t>
            </a:r>
          </a:p>
          <a:p>
            <a:r>
              <a:rPr lang="en-IN" dirty="0"/>
              <a:t>// THE SERVO MOTOR &amp; RFID </a:t>
            </a:r>
          </a:p>
          <a:p>
            <a:r>
              <a:rPr lang="en-IN" dirty="0"/>
              <a:t>#include&lt;</a:t>
            </a:r>
            <a:r>
              <a:rPr lang="en-IN" dirty="0" err="1"/>
              <a:t>SPI.h</a:t>
            </a:r>
            <a:r>
              <a:rPr lang="en-IN" dirty="0"/>
              <a:t>&gt;</a:t>
            </a:r>
          </a:p>
          <a:p>
            <a:r>
              <a:rPr lang="en-IN" dirty="0"/>
              <a:t>#include&lt;MFRC522.h&gt;</a:t>
            </a:r>
          </a:p>
          <a:p>
            <a:r>
              <a:rPr lang="en-IN" dirty="0"/>
              <a:t>#include&lt;</a:t>
            </a:r>
            <a:r>
              <a:rPr lang="en-IN" dirty="0" err="1"/>
              <a:t>Servo.h</a:t>
            </a:r>
            <a:r>
              <a:rPr lang="en-IN" dirty="0"/>
              <a:t>&gt;</a:t>
            </a:r>
          </a:p>
          <a:p>
            <a:endParaRPr lang="en-IN" dirty="0"/>
          </a:p>
          <a:p>
            <a:r>
              <a:rPr lang="en-IN" dirty="0"/>
              <a:t>// LAMP DECLARATION</a:t>
            </a:r>
          </a:p>
          <a:p>
            <a:r>
              <a:rPr lang="en-IN" dirty="0"/>
              <a:t>#define Lamp1 2</a:t>
            </a:r>
          </a:p>
          <a:p>
            <a:r>
              <a:rPr lang="en-IN" dirty="0"/>
              <a:t>#define Lamp2 4</a:t>
            </a:r>
          </a:p>
          <a:p>
            <a:r>
              <a:rPr lang="en-IN" dirty="0"/>
              <a:t>#define Lamp3 7</a:t>
            </a:r>
          </a:p>
          <a:p>
            <a:endParaRPr lang="en-IN" dirty="0"/>
          </a:p>
          <a:p>
            <a:r>
              <a:rPr lang="en-IN" dirty="0"/>
              <a:t>//LED FOR RFID</a:t>
            </a:r>
          </a:p>
          <a:p>
            <a:r>
              <a:rPr lang="en-IN" dirty="0"/>
              <a:t>#define Led1 5</a:t>
            </a:r>
          </a:p>
          <a:p>
            <a:r>
              <a:rPr lang="en-IN" dirty="0"/>
              <a:t>#define Led2 6</a:t>
            </a:r>
          </a:p>
          <a:p>
            <a:endParaRPr lang="en-IN" dirty="0"/>
          </a:p>
          <a:p>
            <a:r>
              <a:rPr lang="en-IN" dirty="0"/>
              <a:t>// RFID PIN DECLARATION</a:t>
            </a:r>
          </a:p>
          <a:p>
            <a:r>
              <a:rPr lang="en-IN" dirty="0"/>
              <a:t>#define SS_PIN 10</a:t>
            </a:r>
          </a:p>
          <a:p>
            <a:r>
              <a:rPr lang="en-IN" dirty="0"/>
              <a:t>#define RST_PIN 9</a:t>
            </a:r>
          </a:p>
          <a:p>
            <a:endParaRPr lang="en-IN" dirty="0"/>
          </a:p>
          <a:p>
            <a:r>
              <a:rPr lang="en-IN" dirty="0"/>
              <a:t>// SERVO MOTOR DECLARATION</a:t>
            </a:r>
          </a:p>
          <a:p>
            <a:endParaRPr lang="en-IN" dirty="0"/>
          </a:p>
        </p:txBody>
      </p:sp>
      <p:sp>
        <p:nvSpPr>
          <p:cNvPr id="4" name="Rectangle 3"/>
          <p:cNvSpPr/>
          <p:nvPr/>
        </p:nvSpPr>
        <p:spPr>
          <a:xfrm>
            <a:off x="4165600" y="679509"/>
            <a:ext cx="4152900" cy="6186309"/>
          </a:xfrm>
          <a:prstGeom prst="rect">
            <a:avLst/>
          </a:prstGeom>
        </p:spPr>
        <p:txBody>
          <a:bodyPr wrap="square">
            <a:spAutoFit/>
          </a:bodyPr>
          <a:lstStyle/>
          <a:p>
            <a:endParaRPr lang="en-IN" dirty="0"/>
          </a:p>
          <a:p>
            <a:r>
              <a:rPr lang="en-IN" dirty="0"/>
              <a:t>#define SERVO_PIN 3</a:t>
            </a:r>
          </a:p>
          <a:p>
            <a:r>
              <a:rPr lang="en-IN" dirty="0"/>
              <a:t>Servo </a:t>
            </a:r>
            <a:r>
              <a:rPr lang="en-IN" dirty="0" err="1"/>
              <a:t>myservo</a:t>
            </a:r>
            <a:r>
              <a:rPr lang="en-IN" dirty="0"/>
              <a:t>;</a:t>
            </a:r>
          </a:p>
          <a:p>
            <a:endParaRPr lang="en-IN" dirty="0"/>
          </a:p>
          <a:p>
            <a:endParaRPr lang="en-IN" dirty="0"/>
          </a:p>
          <a:p>
            <a:r>
              <a:rPr lang="en-IN" dirty="0"/>
              <a:t>//PIORITY DECLARATION</a:t>
            </a:r>
          </a:p>
          <a:p>
            <a:r>
              <a:rPr lang="en-IN" dirty="0"/>
              <a:t>#define ON HIGH</a:t>
            </a:r>
          </a:p>
          <a:p>
            <a:r>
              <a:rPr lang="en-IN" dirty="0"/>
              <a:t>#define OFF LOW</a:t>
            </a:r>
          </a:p>
          <a:p>
            <a:endParaRPr lang="en-IN" dirty="0"/>
          </a:p>
          <a:p>
            <a:r>
              <a:rPr lang="en-IN" dirty="0"/>
              <a:t>// ACCESS &amp; DELAY</a:t>
            </a:r>
          </a:p>
          <a:p>
            <a:r>
              <a:rPr lang="en-IN" dirty="0"/>
              <a:t>#define ACCESS_DELAY 2500</a:t>
            </a:r>
          </a:p>
          <a:p>
            <a:r>
              <a:rPr lang="en-IN" dirty="0"/>
              <a:t>#define DENIED_DELAY 2500</a:t>
            </a:r>
          </a:p>
          <a:p>
            <a:endParaRPr lang="en-IN" dirty="0"/>
          </a:p>
          <a:p>
            <a:r>
              <a:rPr lang="en-IN" dirty="0"/>
              <a:t>//CREATE MFRC522</a:t>
            </a:r>
          </a:p>
          <a:p>
            <a:r>
              <a:rPr lang="en-IN" dirty="0"/>
              <a:t>MFRC522 mfrc522(SS_PIN,RST_PIN);</a:t>
            </a:r>
          </a:p>
          <a:p>
            <a:endParaRPr lang="en-IN" dirty="0"/>
          </a:p>
          <a:p>
            <a:r>
              <a:rPr lang="en-IN" dirty="0"/>
              <a:t>char </a:t>
            </a:r>
            <a:r>
              <a:rPr lang="en-IN" dirty="0" err="1"/>
              <a:t>val</a:t>
            </a:r>
            <a:r>
              <a:rPr lang="en-IN" dirty="0"/>
              <a:t>;</a:t>
            </a:r>
          </a:p>
          <a:p>
            <a:r>
              <a:rPr lang="en-IN" dirty="0"/>
              <a:t>String statusLamp1;</a:t>
            </a:r>
          </a:p>
          <a:p>
            <a:r>
              <a:rPr lang="en-IN" dirty="0"/>
              <a:t>String statusLamp2;</a:t>
            </a:r>
          </a:p>
          <a:p>
            <a:r>
              <a:rPr lang="en-IN" dirty="0"/>
              <a:t>String statusLamp3;</a:t>
            </a:r>
          </a:p>
          <a:p>
            <a:endParaRPr lang="en-IN" dirty="0"/>
          </a:p>
          <a:p>
            <a:endParaRPr lang="en-IN" dirty="0"/>
          </a:p>
        </p:txBody>
      </p:sp>
      <p:sp>
        <p:nvSpPr>
          <p:cNvPr id="6" name="Rectangle 5"/>
          <p:cNvSpPr/>
          <p:nvPr/>
        </p:nvSpPr>
        <p:spPr>
          <a:xfrm>
            <a:off x="8001000" y="806946"/>
            <a:ext cx="4191000" cy="5909310"/>
          </a:xfrm>
          <a:prstGeom prst="rect">
            <a:avLst/>
          </a:prstGeom>
        </p:spPr>
        <p:txBody>
          <a:bodyPr wrap="square">
            <a:spAutoFit/>
          </a:bodyPr>
          <a:lstStyle/>
          <a:p>
            <a:endParaRPr lang="en-IN" dirty="0"/>
          </a:p>
          <a:p>
            <a:r>
              <a:rPr lang="en-IN" dirty="0"/>
              <a:t>void setup() </a:t>
            </a:r>
          </a:p>
          <a:p>
            <a:r>
              <a:rPr lang="en-IN" dirty="0"/>
              <a:t>{</a:t>
            </a:r>
          </a:p>
          <a:p>
            <a:r>
              <a:rPr lang="en-IN" dirty="0"/>
              <a:t> </a:t>
            </a:r>
          </a:p>
          <a:p>
            <a:r>
              <a:rPr lang="en-IN" dirty="0"/>
              <a:t>  // INITIALIZATION OF INPUT/OUTPUT OF LAMP</a:t>
            </a:r>
          </a:p>
          <a:p>
            <a:r>
              <a:rPr lang="en-IN" dirty="0"/>
              <a:t>  </a:t>
            </a:r>
            <a:r>
              <a:rPr lang="en-IN" dirty="0" err="1"/>
              <a:t>pinMode</a:t>
            </a:r>
            <a:r>
              <a:rPr lang="en-IN" dirty="0"/>
              <a:t>(Lamp1,OUTPUT);</a:t>
            </a:r>
          </a:p>
          <a:p>
            <a:r>
              <a:rPr lang="en-IN" dirty="0"/>
              <a:t>  </a:t>
            </a:r>
            <a:r>
              <a:rPr lang="en-IN" dirty="0" err="1"/>
              <a:t>digitalWrite</a:t>
            </a:r>
            <a:r>
              <a:rPr lang="en-IN" dirty="0"/>
              <a:t>(Lamp1,ON);</a:t>
            </a:r>
          </a:p>
          <a:p>
            <a:r>
              <a:rPr lang="en-IN" dirty="0"/>
              <a:t>  delay(75000);</a:t>
            </a:r>
          </a:p>
          <a:p>
            <a:r>
              <a:rPr lang="en-IN" dirty="0"/>
              <a:t>  </a:t>
            </a:r>
            <a:r>
              <a:rPr lang="en-IN" dirty="0" err="1"/>
              <a:t>pinMode</a:t>
            </a:r>
            <a:r>
              <a:rPr lang="en-IN" dirty="0"/>
              <a:t>(Lamp2,OUTPUT);</a:t>
            </a:r>
          </a:p>
          <a:p>
            <a:r>
              <a:rPr lang="en-IN" dirty="0"/>
              <a:t>  </a:t>
            </a:r>
            <a:r>
              <a:rPr lang="en-IN" dirty="0" err="1"/>
              <a:t>digitalWrite</a:t>
            </a:r>
            <a:r>
              <a:rPr lang="en-IN" dirty="0"/>
              <a:t>(Lamp2,ON);</a:t>
            </a:r>
          </a:p>
          <a:p>
            <a:r>
              <a:rPr lang="en-IN" dirty="0"/>
              <a:t>  </a:t>
            </a:r>
            <a:r>
              <a:rPr lang="en-IN" dirty="0" err="1"/>
              <a:t>pinMode</a:t>
            </a:r>
            <a:r>
              <a:rPr lang="en-IN" dirty="0"/>
              <a:t>(Lamp3,OUTPUT);</a:t>
            </a:r>
          </a:p>
          <a:p>
            <a:r>
              <a:rPr lang="en-IN" dirty="0"/>
              <a:t>  </a:t>
            </a:r>
            <a:r>
              <a:rPr lang="en-IN" dirty="0" err="1"/>
              <a:t>digitalWrite</a:t>
            </a:r>
            <a:r>
              <a:rPr lang="en-IN" dirty="0"/>
              <a:t>(Lamp3,ON);</a:t>
            </a:r>
          </a:p>
          <a:p>
            <a:endParaRPr lang="en-IN" dirty="0"/>
          </a:p>
          <a:p>
            <a:r>
              <a:rPr lang="en-IN" dirty="0"/>
              <a:t>  // INITIALIZATION OF LED</a:t>
            </a:r>
          </a:p>
          <a:p>
            <a:r>
              <a:rPr lang="en-IN" dirty="0"/>
              <a:t>  </a:t>
            </a:r>
            <a:r>
              <a:rPr lang="en-IN" dirty="0" err="1"/>
              <a:t>pinMode</a:t>
            </a:r>
            <a:r>
              <a:rPr lang="en-IN" dirty="0"/>
              <a:t>(Led1,OUTPUT);</a:t>
            </a:r>
          </a:p>
          <a:p>
            <a:r>
              <a:rPr lang="en-IN" dirty="0"/>
              <a:t>  </a:t>
            </a:r>
            <a:r>
              <a:rPr lang="en-IN" dirty="0" err="1"/>
              <a:t>digitalWrite</a:t>
            </a:r>
            <a:r>
              <a:rPr lang="en-IN" dirty="0"/>
              <a:t>(Led1,OFF);</a:t>
            </a:r>
          </a:p>
          <a:p>
            <a:r>
              <a:rPr lang="en-IN" dirty="0"/>
              <a:t>  </a:t>
            </a:r>
            <a:r>
              <a:rPr lang="en-IN" dirty="0" err="1"/>
              <a:t>pinMode</a:t>
            </a:r>
            <a:r>
              <a:rPr lang="en-IN" dirty="0"/>
              <a:t>(Led2,OUTPUT);</a:t>
            </a:r>
          </a:p>
          <a:p>
            <a:r>
              <a:rPr lang="en-IN" dirty="0"/>
              <a:t>  </a:t>
            </a:r>
            <a:r>
              <a:rPr lang="en-IN" dirty="0" err="1"/>
              <a:t>digitalWrite</a:t>
            </a:r>
            <a:r>
              <a:rPr lang="en-IN" dirty="0"/>
              <a:t>(Led2,OFF);</a:t>
            </a:r>
          </a:p>
          <a:p>
            <a:endParaRPr lang="en-IN" dirty="0"/>
          </a:p>
          <a:p>
            <a:r>
              <a:rPr lang="en-IN" dirty="0"/>
              <a:t>  //INITIATE A SERIAL COMMUNICATION</a:t>
            </a:r>
          </a:p>
        </p:txBody>
      </p:sp>
    </p:spTree>
    <p:extLst>
      <p:ext uri="{BB962C8B-B14F-4D97-AF65-F5344CB8AC3E}">
        <p14:creationId xmlns:p14="http://schemas.microsoft.com/office/powerpoint/2010/main" val="11859146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0" y="272534"/>
            <a:ext cx="4216399" cy="6463308"/>
          </a:xfrm>
          <a:prstGeom prst="rect">
            <a:avLst/>
          </a:prstGeom>
        </p:spPr>
        <p:txBody>
          <a:bodyPr wrap="square">
            <a:spAutoFit/>
          </a:bodyPr>
          <a:lstStyle/>
          <a:p>
            <a:r>
              <a:rPr lang="en-IN" dirty="0"/>
              <a:t> </a:t>
            </a:r>
            <a:r>
              <a:rPr lang="en-IN" dirty="0" err="1"/>
              <a:t>Serial.begin</a:t>
            </a:r>
            <a:r>
              <a:rPr lang="en-IN" dirty="0"/>
              <a:t>(9600);</a:t>
            </a:r>
          </a:p>
          <a:p>
            <a:endParaRPr lang="en-IN" dirty="0"/>
          </a:p>
          <a:p>
            <a:r>
              <a:rPr lang="en-IN" dirty="0"/>
              <a:t>  //INITIATE SPI BUS</a:t>
            </a:r>
          </a:p>
          <a:p>
            <a:r>
              <a:rPr lang="en-IN" dirty="0"/>
              <a:t>  </a:t>
            </a:r>
            <a:r>
              <a:rPr lang="en-IN" dirty="0" err="1"/>
              <a:t>SPI.begin</a:t>
            </a:r>
            <a:r>
              <a:rPr lang="en-IN" dirty="0"/>
              <a:t>();</a:t>
            </a:r>
          </a:p>
          <a:p>
            <a:endParaRPr lang="en-IN" dirty="0"/>
          </a:p>
          <a:p>
            <a:r>
              <a:rPr lang="en-IN" dirty="0"/>
              <a:t>  //INITIATE MFRC522</a:t>
            </a:r>
          </a:p>
          <a:p>
            <a:r>
              <a:rPr lang="en-IN" dirty="0"/>
              <a:t>  mfrc522.PCD_Init();</a:t>
            </a:r>
          </a:p>
          <a:p>
            <a:endParaRPr lang="en-IN" dirty="0"/>
          </a:p>
          <a:p>
            <a:r>
              <a:rPr lang="en-IN" dirty="0"/>
              <a:t>  </a:t>
            </a:r>
            <a:r>
              <a:rPr lang="en-IN" dirty="0" err="1"/>
              <a:t>myservo.attach</a:t>
            </a:r>
            <a:r>
              <a:rPr lang="en-IN" dirty="0"/>
              <a:t>(SERVO_PIN);</a:t>
            </a:r>
          </a:p>
          <a:p>
            <a:r>
              <a:rPr lang="en-IN" dirty="0"/>
              <a:t>  </a:t>
            </a:r>
            <a:r>
              <a:rPr lang="en-IN" dirty="0" err="1"/>
              <a:t>myservo.write</a:t>
            </a:r>
            <a:r>
              <a:rPr lang="en-IN" dirty="0"/>
              <a:t>(70);</a:t>
            </a:r>
          </a:p>
          <a:p>
            <a:r>
              <a:rPr lang="en-IN" dirty="0"/>
              <a:t>  </a:t>
            </a:r>
            <a:r>
              <a:rPr lang="en-IN" dirty="0" err="1"/>
              <a:t>myservo.write</a:t>
            </a:r>
            <a:r>
              <a:rPr lang="en-IN" dirty="0"/>
              <a:t>(0);</a:t>
            </a:r>
          </a:p>
          <a:p>
            <a:r>
              <a:rPr lang="en-IN" dirty="0"/>
              <a:t>  </a:t>
            </a:r>
            <a:r>
              <a:rPr lang="en-IN" dirty="0" err="1"/>
              <a:t>Serial.println</a:t>
            </a:r>
            <a:r>
              <a:rPr lang="en-IN" dirty="0"/>
              <a:t>("Put your card to the reader ....");</a:t>
            </a:r>
          </a:p>
          <a:p>
            <a:r>
              <a:rPr lang="en-IN" dirty="0"/>
              <a:t>  </a:t>
            </a:r>
            <a:r>
              <a:rPr lang="en-IN" dirty="0" err="1"/>
              <a:t>Serial.println</a:t>
            </a:r>
            <a:r>
              <a:rPr lang="en-IN" dirty="0"/>
              <a:t>();</a:t>
            </a:r>
          </a:p>
          <a:p>
            <a:r>
              <a:rPr lang="en-IN" dirty="0"/>
              <a:t>  </a:t>
            </a:r>
          </a:p>
          <a:p>
            <a:r>
              <a:rPr lang="en-IN" dirty="0"/>
              <a:t>}</a:t>
            </a:r>
          </a:p>
          <a:p>
            <a:endParaRPr lang="en-IN" dirty="0"/>
          </a:p>
          <a:p>
            <a:r>
              <a:rPr lang="en-IN" dirty="0"/>
              <a:t>void loop() </a:t>
            </a:r>
          </a:p>
          <a:p>
            <a:r>
              <a:rPr lang="en-IN" dirty="0"/>
              <a:t>{</a:t>
            </a:r>
          </a:p>
          <a:p>
            <a:endParaRPr lang="en-IN" dirty="0"/>
          </a:p>
          <a:p>
            <a:r>
              <a:rPr lang="en-IN" dirty="0"/>
              <a:t>  //LOOK FOR THE NEW CARD</a:t>
            </a:r>
          </a:p>
          <a:p>
            <a:r>
              <a:rPr lang="en-IN" dirty="0"/>
              <a:t>  if(!mfrc522.PICC_IsNewCardPresent())</a:t>
            </a:r>
          </a:p>
          <a:p>
            <a:endParaRPr lang="en-IN" dirty="0"/>
          </a:p>
        </p:txBody>
      </p:sp>
      <p:sp>
        <p:nvSpPr>
          <p:cNvPr id="3" name="Rectangle 2"/>
          <p:cNvSpPr/>
          <p:nvPr/>
        </p:nvSpPr>
        <p:spPr>
          <a:xfrm>
            <a:off x="4216399" y="272534"/>
            <a:ext cx="4051301" cy="6186309"/>
          </a:xfrm>
          <a:prstGeom prst="rect">
            <a:avLst/>
          </a:prstGeom>
        </p:spPr>
        <p:txBody>
          <a:bodyPr wrap="square">
            <a:spAutoFit/>
          </a:bodyPr>
          <a:lstStyle/>
          <a:p>
            <a:r>
              <a:rPr lang="en-IN" dirty="0"/>
              <a:t> {</a:t>
            </a:r>
          </a:p>
          <a:p>
            <a:r>
              <a:rPr lang="en-IN" dirty="0"/>
              <a:t>    return;</a:t>
            </a:r>
          </a:p>
          <a:p>
            <a:r>
              <a:rPr lang="en-IN" dirty="0"/>
              <a:t>  }</a:t>
            </a:r>
          </a:p>
          <a:p>
            <a:endParaRPr lang="en-IN" dirty="0"/>
          </a:p>
          <a:p>
            <a:r>
              <a:rPr lang="en-IN" dirty="0"/>
              <a:t>  //SELECT ONE OF THE CARD</a:t>
            </a:r>
          </a:p>
          <a:p>
            <a:r>
              <a:rPr lang="en-IN" dirty="0"/>
              <a:t>  if(!mfrc522.PICC_ReadCardSerial())</a:t>
            </a:r>
          </a:p>
          <a:p>
            <a:r>
              <a:rPr lang="en-IN" dirty="0"/>
              <a:t>  {</a:t>
            </a:r>
          </a:p>
          <a:p>
            <a:r>
              <a:rPr lang="en-IN" dirty="0"/>
              <a:t>    return;</a:t>
            </a:r>
          </a:p>
          <a:p>
            <a:r>
              <a:rPr lang="en-IN" dirty="0"/>
              <a:t>  }</a:t>
            </a:r>
          </a:p>
          <a:p>
            <a:endParaRPr lang="en-IN" dirty="0"/>
          </a:p>
          <a:p>
            <a:r>
              <a:rPr lang="en-IN" dirty="0"/>
              <a:t>  //SHOW UID ON SERIAL MONITOR</a:t>
            </a:r>
          </a:p>
          <a:p>
            <a:r>
              <a:rPr lang="en-IN" dirty="0"/>
              <a:t>  </a:t>
            </a:r>
            <a:r>
              <a:rPr lang="en-IN" dirty="0" err="1"/>
              <a:t>Serial.print</a:t>
            </a:r>
            <a:r>
              <a:rPr lang="en-IN" dirty="0"/>
              <a:t>("UID tag :- ");</a:t>
            </a:r>
          </a:p>
          <a:p>
            <a:r>
              <a:rPr lang="en-IN" dirty="0"/>
              <a:t>  String content="";</a:t>
            </a:r>
          </a:p>
          <a:p>
            <a:endParaRPr lang="en-IN" dirty="0"/>
          </a:p>
          <a:p>
            <a:r>
              <a:rPr lang="en-IN" dirty="0"/>
              <a:t>  byte letter;</a:t>
            </a:r>
          </a:p>
          <a:p>
            <a:r>
              <a:rPr lang="en-IN" dirty="0"/>
              <a:t>  for(byte </a:t>
            </a:r>
            <a:r>
              <a:rPr lang="en-IN" dirty="0" err="1"/>
              <a:t>i</a:t>
            </a:r>
            <a:r>
              <a:rPr lang="en-IN" dirty="0"/>
              <a:t>=0;i&lt;mfrc522.uid.size;i++)</a:t>
            </a:r>
          </a:p>
          <a:p>
            <a:r>
              <a:rPr lang="en-IN" dirty="0"/>
              <a:t>  {</a:t>
            </a:r>
          </a:p>
          <a:p>
            <a:r>
              <a:rPr lang="en-IN" dirty="0"/>
              <a:t>    </a:t>
            </a:r>
            <a:r>
              <a:rPr lang="en-IN" dirty="0" err="1"/>
              <a:t>Serial.print</a:t>
            </a:r>
            <a:r>
              <a:rPr lang="en-IN" dirty="0"/>
              <a:t>(mfrc522.uid.uidByte[</a:t>
            </a:r>
            <a:r>
              <a:rPr lang="en-IN" dirty="0" err="1"/>
              <a:t>i</a:t>
            </a:r>
            <a:r>
              <a:rPr lang="en-IN" dirty="0"/>
              <a:t>]&lt;0x10?"0":" ");</a:t>
            </a:r>
          </a:p>
          <a:p>
            <a:r>
              <a:rPr lang="en-IN" dirty="0"/>
              <a:t>    </a:t>
            </a:r>
            <a:r>
              <a:rPr lang="en-IN" dirty="0" err="1"/>
              <a:t>Serial.print</a:t>
            </a:r>
            <a:r>
              <a:rPr lang="en-IN" dirty="0"/>
              <a:t>(mfrc522.uid.uidByte[</a:t>
            </a:r>
            <a:r>
              <a:rPr lang="en-IN" dirty="0" err="1"/>
              <a:t>i</a:t>
            </a:r>
            <a:r>
              <a:rPr lang="en-IN" dirty="0"/>
              <a:t>],HEX);</a:t>
            </a:r>
          </a:p>
          <a:p>
            <a:r>
              <a:rPr lang="en-IN" dirty="0"/>
              <a:t>    </a:t>
            </a:r>
          </a:p>
        </p:txBody>
      </p:sp>
      <p:sp>
        <p:nvSpPr>
          <p:cNvPr id="4" name="Rectangle 3"/>
          <p:cNvSpPr/>
          <p:nvPr/>
        </p:nvSpPr>
        <p:spPr>
          <a:xfrm>
            <a:off x="8267700" y="272534"/>
            <a:ext cx="3924300" cy="6463308"/>
          </a:xfrm>
          <a:prstGeom prst="rect">
            <a:avLst/>
          </a:prstGeom>
        </p:spPr>
        <p:txBody>
          <a:bodyPr wrap="square">
            <a:spAutoFit/>
          </a:bodyPr>
          <a:lstStyle/>
          <a:p>
            <a:r>
              <a:rPr lang="en-IN" dirty="0" err="1"/>
              <a:t>content.concat</a:t>
            </a:r>
            <a:r>
              <a:rPr lang="en-IN" dirty="0"/>
              <a:t>(String(mfrc522.uid.uidByte[</a:t>
            </a:r>
            <a:r>
              <a:rPr lang="en-IN" dirty="0" err="1"/>
              <a:t>i</a:t>
            </a:r>
            <a:r>
              <a:rPr lang="en-IN" dirty="0"/>
              <a:t>]&lt;0x10?"0":" "));</a:t>
            </a:r>
          </a:p>
          <a:p>
            <a:r>
              <a:rPr lang="en-IN" dirty="0"/>
              <a:t>    </a:t>
            </a:r>
            <a:r>
              <a:rPr lang="en-IN" dirty="0" err="1"/>
              <a:t>content.concat</a:t>
            </a:r>
            <a:r>
              <a:rPr lang="en-IN" dirty="0"/>
              <a:t>(String(mfrc522.uid.uidByte[</a:t>
            </a:r>
            <a:r>
              <a:rPr lang="en-IN" dirty="0" err="1"/>
              <a:t>i</a:t>
            </a:r>
            <a:r>
              <a:rPr lang="en-IN" dirty="0"/>
              <a:t>],HEX));</a:t>
            </a:r>
          </a:p>
          <a:p>
            <a:r>
              <a:rPr lang="en-IN" dirty="0"/>
              <a:t>  }</a:t>
            </a:r>
          </a:p>
          <a:p>
            <a:endParaRPr lang="en-IN" dirty="0"/>
          </a:p>
          <a:p>
            <a:r>
              <a:rPr lang="en-IN" dirty="0"/>
              <a:t>  </a:t>
            </a:r>
            <a:r>
              <a:rPr lang="en-IN" dirty="0" err="1"/>
              <a:t>Serial.println</a:t>
            </a:r>
            <a:r>
              <a:rPr lang="en-IN" dirty="0"/>
              <a:t>();</a:t>
            </a:r>
          </a:p>
          <a:p>
            <a:r>
              <a:rPr lang="en-IN" dirty="0"/>
              <a:t>  </a:t>
            </a:r>
            <a:r>
              <a:rPr lang="en-IN" dirty="0" err="1"/>
              <a:t>Serial.print</a:t>
            </a:r>
            <a:r>
              <a:rPr lang="en-IN" dirty="0"/>
              <a:t>("Message :- ");</a:t>
            </a:r>
          </a:p>
          <a:p>
            <a:r>
              <a:rPr lang="en-IN" dirty="0"/>
              <a:t>  </a:t>
            </a:r>
            <a:r>
              <a:rPr lang="en-IN" dirty="0" err="1"/>
              <a:t>content.toUpperCase</a:t>
            </a:r>
            <a:r>
              <a:rPr lang="en-IN" dirty="0"/>
              <a:t>();</a:t>
            </a:r>
          </a:p>
          <a:p>
            <a:endParaRPr lang="en-IN" dirty="0"/>
          </a:p>
          <a:p>
            <a:r>
              <a:rPr lang="en-IN" dirty="0"/>
              <a:t>  //CHANGE HERE THE UID</a:t>
            </a:r>
          </a:p>
          <a:p>
            <a:r>
              <a:rPr lang="en-IN" dirty="0"/>
              <a:t>  if(</a:t>
            </a:r>
            <a:r>
              <a:rPr lang="en-IN" dirty="0" err="1"/>
              <a:t>content.substring</a:t>
            </a:r>
            <a:r>
              <a:rPr lang="en-IN" dirty="0"/>
              <a:t>(1)=="B7 D5 79 60")</a:t>
            </a:r>
          </a:p>
          <a:p>
            <a:r>
              <a:rPr lang="en-IN" dirty="0"/>
              <a:t>  {</a:t>
            </a:r>
          </a:p>
          <a:p>
            <a:r>
              <a:rPr lang="en-IN" dirty="0"/>
              <a:t>    </a:t>
            </a:r>
            <a:r>
              <a:rPr lang="en-IN" dirty="0" err="1"/>
              <a:t>Serial.println</a:t>
            </a:r>
            <a:r>
              <a:rPr lang="en-IN" dirty="0"/>
              <a:t>("Authorized access");</a:t>
            </a:r>
          </a:p>
          <a:p>
            <a:r>
              <a:rPr lang="en-IN" dirty="0"/>
              <a:t>    </a:t>
            </a:r>
            <a:r>
              <a:rPr lang="en-IN" dirty="0" err="1"/>
              <a:t>Serial.println</a:t>
            </a:r>
            <a:r>
              <a:rPr lang="en-IN" dirty="0"/>
              <a:t>();</a:t>
            </a:r>
          </a:p>
          <a:p>
            <a:r>
              <a:rPr lang="en-IN" dirty="0"/>
              <a:t>    </a:t>
            </a:r>
            <a:r>
              <a:rPr lang="en-IN" dirty="0" err="1"/>
              <a:t>myservo.write</a:t>
            </a:r>
            <a:r>
              <a:rPr lang="en-IN" dirty="0"/>
              <a:t>(70);</a:t>
            </a:r>
          </a:p>
          <a:p>
            <a:r>
              <a:rPr lang="en-IN" dirty="0"/>
              <a:t>    delay(ACCESS_DELAY);</a:t>
            </a:r>
          </a:p>
          <a:p>
            <a:r>
              <a:rPr lang="en-IN" dirty="0"/>
              <a:t>    </a:t>
            </a:r>
            <a:r>
              <a:rPr lang="en-IN" dirty="0" err="1"/>
              <a:t>digitalWrite</a:t>
            </a:r>
            <a:r>
              <a:rPr lang="en-IN" dirty="0"/>
              <a:t>(Led1,ON);</a:t>
            </a:r>
          </a:p>
          <a:p>
            <a:r>
              <a:rPr lang="en-IN" dirty="0"/>
              <a:t>    delay(ACCESS_DELAY);</a:t>
            </a:r>
          </a:p>
          <a:p>
            <a:r>
              <a:rPr lang="en-IN" dirty="0"/>
              <a:t>    </a:t>
            </a:r>
            <a:r>
              <a:rPr lang="en-IN" dirty="0" err="1"/>
              <a:t>myservo.write</a:t>
            </a:r>
            <a:r>
              <a:rPr lang="en-IN" dirty="0"/>
              <a:t>(0);  </a:t>
            </a:r>
          </a:p>
          <a:p>
            <a:r>
              <a:rPr lang="en-IN" dirty="0"/>
              <a:t>  }</a:t>
            </a:r>
          </a:p>
        </p:txBody>
      </p:sp>
    </p:spTree>
    <p:extLst>
      <p:ext uri="{BB962C8B-B14F-4D97-AF65-F5344CB8AC3E}">
        <p14:creationId xmlns:p14="http://schemas.microsoft.com/office/powerpoint/2010/main" val="1273226428"/>
      </p:ext>
    </p:extLst>
  </p:cSld>
  <p:clrMapOvr>
    <a:masterClrMapping/>
  </p:clrMapOvr>
  <p:transition spd="slow">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0" y="134035"/>
            <a:ext cx="4114800" cy="6186309"/>
          </a:xfrm>
          <a:prstGeom prst="rect">
            <a:avLst/>
          </a:prstGeom>
        </p:spPr>
        <p:txBody>
          <a:bodyPr wrap="square">
            <a:spAutoFit/>
          </a:bodyPr>
          <a:lstStyle/>
          <a:p>
            <a:r>
              <a:rPr lang="en-IN" dirty="0"/>
              <a:t> else</a:t>
            </a:r>
          </a:p>
          <a:p>
            <a:r>
              <a:rPr lang="en-IN" dirty="0"/>
              <a:t>  {</a:t>
            </a:r>
          </a:p>
          <a:p>
            <a:r>
              <a:rPr lang="en-IN" dirty="0"/>
              <a:t> </a:t>
            </a:r>
            <a:r>
              <a:rPr lang="en-IN" dirty="0" err="1"/>
              <a:t>Serial.println</a:t>
            </a:r>
            <a:r>
              <a:rPr lang="en-IN" dirty="0"/>
              <a:t>("Access denied");</a:t>
            </a:r>
          </a:p>
          <a:p>
            <a:r>
              <a:rPr lang="en-IN" dirty="0"/>
              <a:t>    delay(DENIED_DELAY);</a:t>
            </a:r>
          </a:p>
          <a:p>
            <a:r>
              <a:rPr lang="en-IN" dirty="0"/>
              <a:t>    </a:t>
            </a:r>
            <a:r>
              <a:rPr lang="en-IN" dirty="0" err="1"/>
              <a:t>digitalWrite</a:t>
            </a:r>
            <a:r>
              <a:rPr lang="en-IN" dirty="0"/>
              <a:t>(Led2,ON);</a:t>
            </a:r>
          </a:p>
          <a:p>
            <a:r>
              <a:rPr lang="en-IN" dirty="0"/>
              <a:t>    delay(DENIED_DELAY);</a:t>
            </a:r>
          </a:p>
          <a:p>
            <a:r>
              <a:rPr lang="en-IN" dirty="0"/>
              <a:t>  }</a:t>
            </a:r>
          </a:p>
          <a:p>
            <a:r>
              <a:rPr lang="en-IN" dirty="0"/>
              <a:t>  </a:t>
            </a:r>
          </a:p>
          <a:p>
            <a:r>
              <a:rPr lang="en-IN" dirty="0"/>
              <a:t>  // BLUETHOOT INITIALIZATION FROM THE MOBILE</a:t>
            </a:r>
          </a:p>
          <a:p>
            <a:r>
              <a:rPr lang="en-IN" dirty="0"/>
              <a:t>  while (</a:t>
            </a:r>
            <a:r>
              <a:rPr lang="en-IN" dirty="0" err="1"/>
              <a:t>Serial.available</a:t>
            </a:r>
            <a:r>
              <a:rPr lang="en-IN" dirty="0"/>
              <a:t>()&gt;0)</a:t>
            </a:r>
          </a:p>
          <a:p>
            <a:r>
              <a:rPr lang="en-IN" dirty="0"/>
              <a:t>  {</a:t>
            </a:r>
          </a:p>
          <a:p>
            <a:r>
              <a:rPr lang="en-IN" dirty="0"/>
              <a:t>    </a:t>
            </a:r>
            <a:r>
              <a:rPr lang="en-IN" dirty="0" err="1"/>
              <a:t>val</a:t>
            </a:r>
            <a:r>
              <a:rPr lang="en-IN" dirty="0"/>
              <a:t> = </a:t>
            </a:r>
            <a:r>
              <a:rPr lang="en-IN" dirty="0" err="1"/>
              <a:t>Serial.read</a:t>
            </a:r>
            <a:r>
              <a:rPr lang="en-IN" dirty="0"/>
              <a:t>();</a:t>
            </a:r>
          </a:p>
          <a:p>
            <a:r>
              <a:rPr lang="en-IN" dirty="0"/>
              <a:t>    </a:t>
            </a:r>
            <a:r>
              <a:rPr lang="en-IN" dirty="0" err="1"/>
              <a:t>Serial.println</a:t>
            </a:r>
            <a:r>
              <a:rPr lang="en-IN" dirty="0"/>
              <a:t>(</a:t>
            </a:r>
            <a:r>
              <a:rPr lang="en-IN" dirty="0" err="1"/>
              <a:t>val</a:t>
            </a:r>
            <a:r>
              <a:rPr lang="en-IN" dirty="0"/>
              <a:t>);</a:t>
            </a:r>
          </a:p>
          <a:p>
            <a:r>
              <a:rPr lang="en-IN" dirty="0"/>
              <a:t>  }</a:t>
            </a:r>
          </a:p>
          <a:p>
            <a:endParaRPr lang="en-IN" dirty="0"/>
          </a:p>
          <a:p>
            <a:r>
              <a:rPr lang="en-IN" dirty="0"/>
              <a:t>  // LAMP IS ON</a:t>
            </a:r>
          </a:p>
          <a:p>
            <a:r>
              <a:rPr lang="en-IN" dirty="0"/>
              <a:t>  if(</a:t>
            </a:r>
            <a:r>
              <a:rPr lang="en-IN" dirty="0" err="1"/>
              <a:t>val</a:t>
            </a:r>
            <a:r>
              <a:rPr lang="en-IN" dirty="0"/>
              <a:t>=='1')</a:t>
            </a:r>
          </a:p>
          <a:p>
            <a:r>
              <a:rPr lang="en-IN" dirty="0"/>
              <a:t>  {</a:t>
            </a:r>
          </a:p>
          <a:p>
            <a:r>
              <a:rPr lang="en-IN" dirty="0"/>
              <a:t>    </a:t>
            </a:r>
            <a:r>
              <a:rPr lang="en-IN" dirty="0" err="1"/>
              <a:t>digitalWrite</a:t>
            </a:r>
            <a:r>
              <a:rPr lang="en-IN" dirty="0"/>
              <a:t>(Lamp1,ON);</a:t>
            </a:r>
          </a:p>
          <a:p>
            <a:r>
              <a:rPr lang="en-IN" dirty="0"/>
              <a:t>    statusLamp1="1";</a:t>
            </a:r>
          </a:p>
          <a:p>
            <a:r>
              <a:rPr lang="en-IN" dirty="0"/>
              <a:t>  }</a:t>
            </a:r>
          </a:p>
        </p:txBody>
      </p:sp>
      <p:sp>
        <p:nvSpPr>
          <p:cNvPr id="3" name="Rectangle 2"/>
          <p:cNvSpPr/>
          <p:nvPr/>
        </p:nvSpPr>
        <p:spPr>
          <a:xfrm>
            <a:off x="4114800" y="57835"/>
            <a:ext cx="3556000" cy="6740307"/>
          </a:xfrm>
          <a:prstGeom prst="rect">
            <a:avLst/>
          </a:prstGeom>
        </p:spPr>
        <p:txBody>
          <a:bodyPr wrap="square">
            <a:spAutoFit/>
          </a:bodyPr>
          <a:lstStyle/>
          <a:p>
            <a:r>
              <a:rPr lang="en-IN"/>
              <a:t> else if(</a:t>
            </a:r>
            <a:r>
              <a:rPr lang="en-IN" dirty="0" err="1"/>
              <a:t>val</a:t>
            </a:r>
            <a:r>
              <a:rPr lang="en-IN" dirty="0"/>
              <a:t>=='2')</a:t>
            </a:r>
          </a:p>
          <a:p>
            <a:r>
              <a:rPr lang="en-IN" dirty="0"/>
              <a:t>  {</a:t>
            </a:r>
          </a:p>
          <a:p>
            <a:r>
              <a:rPr lang="en-IN" dirty="0"/>
              <a:t>    </a:t>
            </a:r>
            <a:r>
              <a:rPr lang="en-IN" dirty="0" err="1"/>
              <a:t>digitalWrite</a:t>
            </a:r>
            <a:r>
              <a:rPr lang="en-IN" dirty="0"/>
              <a:t>(Lamp2,ON);</a:t>
            </a:r>
          </a:p>
          <a:p>
            <a:r>
              <a:rPr lang="en-IN" dirty="0"/>
              <a:t>    statusLamp2="2";</a:t>
            </a:r>
          </a:p>
          <a:p>
            <a:r>
              <a:rPr lang="en-IN" dirty="0"/>
              <a:t>  }</a:t>
            </a:r>
          </a:p>
          <a:p>
            <a:r>
              <a:rPr lang="en-IN" dirty="0"/>
              <a:t>  else if(</a:t>
            </a:r>
            <a:r>
              <a:rPr lang="en-IN" dirty="0" err="1"/>
              <a:t>val</a:t>
            </a:r>
            <a:r>
              <a:rPr lang="en-IN" dirty="0"/>
              <a:t>=='3')</a:t>
            </a:r>
          </a:p>
          <a:p>
            <a:r>
              <a:rPr lang="en-IN" dirty="0"/>
              <a:t>  {</a:t>
            </a:r>
          </a:p>
          <a:p>
            <a:r>
              <a:rPr lang="en-IN" dirty="0"/>
              <a:t>    </a:t>
            </a:r>
            <a:r>
              <a:rPr lang="en-IN" dirty="0" err="1"/>
              <a:t>digitalWrite</a:t>
            </a:r>
            <a:r>
              <a:rPr lang="en-IN" dirty="0"/>
              <a:t>(Lamp3,ON);</a:t>
            </a:r>
          </a:p>
          <a:p>
            <a:r>
              <a:rPr lang="en-IN" dirty="0"/>
              <a:t>    statusLamp3="3";</a:t>
            </a:r>
          </a:p>
          <a:p>
            <a:r>
              <a:rPr lang="en-IN" dirty="0"/>
              <a:t>  }</a:t>
            </a:r>
          </a:p>
          <a:p>
            <a:r>
              <a:rPr lang="en-IN" dirty="0"/>
              <a:t>  else if(</a:t>
            </a:r>
            <a:r>
              <a:rPr lang="en-IN" dirty="0" err="1"/>
              <a:t>val</a:t>
            </a:r>
            <a:r>
              <a:rPr lang="en-IN" dirty="0"/>
              <a:t>=='4')</a:t>
            </a:r>
          </a:p>
          <a:p>
            <a:r>
              <a:rPr lang="en-IN" dirty="0"/>
              <a:t>  {</a:t>
            </a:r>
          </a:p>
          <a:p>
            <a:r>
              <a:rPr lang="en-IN" dirty="0"/>
              <a:t>    </a:t>
            </a:r>
            <a:r>
              <a:rPr lang="en-IN" dirty="0" err="1"/>
              <a:t>digitalWrite</a:t>
            </a:r>
            <a:r>
              <a:rPr lang="en-IN" dirty="0"/>
              <a:t>(Lamp1,ON);</a:t>
            </a:r>
          </a:p>
          <a:p>
            <a:r>
              <a:rPr lang="en-IN" dirty="0"/>
              <a:t>    </a:t>
            </a:r>
            <a:r>
              <a:rPr lang="en-IN" dirty="0" err="1"/>
              <a:t>digitalWrite</a:t>
            </a:r>
            <a:r>
              <a:rPr lang="en-IN" dirty="0"/>
              <a:t>(Lamp2,ON);</a:t>
            </a:r>
          </a:p>
          <a:p>
            <a:r>
              <a:rPr lang="en-IN" dirty="0"/>
              <a:t>    statusLamp1="1";</a:t>
            </a:r>
          </a:p>
          <a:p>
            <a:r>
              <a:rPr lang="en-IN" dirty="0"/>
              <a:t>    statusLamp2="2";</a:t>
            </a:r>
          </a:p>
          <a:p>
            <a:r>
              <a:rPr lang="en-IN" dirty="0"/>
              <a:t>  }</a:t>
            </a:r>
          </a:p>
          <a:p>
            <a:r>
              <a:rPr lang="en-IN" dirty="0"/>
              <a:t>  else if(</a:t>
            </a:r>
            <a:r>
              <a:rPr lang="en-IN" dirty="0" err="1"/>
              <a:t>val</a:t>
            </a:r>
            <a:r>
              <a:rPr lang="en-IN" dirty="0"/>
              <a:t>=='5')</a:t>
            </a:r>
          </a:p>
          <a:p>
            <a:r>
              <a:rPr lang="en-IN" dirty="0"/>
              <a:t>  {</a:t>
            </a:r>
          </a:p>
          <a:p>
            <a:r>
              <a:rPr lang="en-IN" dirty="0"/>
              <a:t>    </a:t>
            </a:r>
            <a:r>
              <a:rPr lang="en-IN" dirty="0" err="1"/>
              <a:t>digitalWrite</a:t>
            </a:r>
            <a:r>
              <a:rPr lang="en-IN" dirty="0"/>
              <a:t>(Lamp1,ON);</a:t>
            </a:r>
          </a:p>
          <a:p>
            <a:r>
              <a:rPr lang="en-IN" dirty="0"/>
              <a:t>    </a:t>
            </a:r>
            <a:r>
              <a:rPr lang="en-IN" dirty="0" err="1"/>
              <a:t>digitalWrite</a:t>
            </a:r>
            <a:r>
              <a:rPr lang="en-IN" dirty="0"/>
              <a:t>(Lamp3,ON);</a:t>
            </a:r>
          </a:p>
          <a:p>
            <a:r>
              <a:rPr lang="en-IN" dirty="0"/>
              <a:t>    statusLamp1="1";</a:t>
            </a:r>
          </a:p>
          <a:p>
            <a:r>
              <a:rPr lang="en-IN" dirty="0"/>
              <a:t>    statusLamp3="3";</a:t>
            </a:r>
          </a:p>
          <a:p>
            <a:r>
              <a:rPr lang="en-IN" dirty="0"/>
              <a:t>  }</a:t>
            </a:r>
          </a:p>
        </p:txBody>
      </p:sp>
      <p:sp>
        <p:nvSpPr>
          <p:cNvPr id="4" name="Rectangle 3"/>
          <p:cNvSpPr/>
          <p:nvPr/>
        </p:nvSpPr>
        <p:spPr>
          <a:xfrm>
            <a:off x="7670800" y="134035"/>
            <a:ext cx="4343400" cy="6463308"/>
          </a:xfrm>
          <a:prstGeom prst="rect">
            <a:avLst/>
          </a:prstGeom>
        </p:spPr>
        <p:txBody>
          <a:bodyPr wrap="square">
            <a:spAutoFit/>
          </a:bodyPr>
          <a:lstStyle/>
          <a:p>
            <a:r>
              <a:rPr lang="en-IN" dirty="0"/>
              <a:t> else if(</a:t>
            </a:r>
            <a:r>
              <a:rPr lang="en-IN" dirty="0" err="1"/>
              <a:t>val</a:t>
            </a:r>
            <a:r>
              <a:rPr lang="en-IN" dirty="0"/>
              <a:t>=='6')</a:t>
            </a:r>
          </a:p>
          <a:p>
            <a:r>
              <a:rPr lang="en-IN" dirty="0"/>
              <a:t>  {</a:t>
            </a:r>
          </a:p>
          <a:p>
            <a:r>
              <a:rPr lang="en-IN" dirty="0"/>
              <a:t>    </a:t>
            </a:r>
            <a:r>
              <a:rPr lang="en-IN" dirty="0" err="1"/>
              <a:t>digitalWrite</a:t>
            </a:r>
            <a:r>
              <a:rPr lang="en-IN" dirty="0"/>
              <a:t>(Lamp3,ON);</a:t>
            </a:r>
          </a:p>
          <a:p>
            <a:r>
              <a:rPr lang="en-IN" dirty="0"/>
              <a:t>    </a:t>
            </a:r>
            <a:r>
              <a:rPr lang="en-IN" dirty="0" err="1"/>
              <a:t>digitalWrite</a:t>
            </a:r>
            <a:r>
              <a:rPr lang="en-IN" dirty="0"/>
              <a:t>(Lamp2,ON);</a:t>
            </a:r>
          </a:p>
          <a:p>
            <a:r>
              <a:rPr lang="en-IN" dirty="0"/>
              <a:t>    statusLamp2="2";</a:t>
            </a:r>
          </a:p>
          <a:p>
            <a:r>
              <a:rPr lang="en-IN" dirty="0"/>
              <a:t>    statusLamp3="3";</a:t>
            </a:r>
          </a:p>
          <a:p>
            <a:r>
              <a:rPr lang="en-IN" dirty="0"/>
              <a:t>  }</a:t>
            </a:r>
          </a:p>
          <a:p>
            <a:r>
              <a:rPr lang="en-IN" dirty="0"/>
              <a:t>  else if(</a:t>
            </a:r>
            <a:r>
              <a:rPr lang="en-IN" dirty="0" err="1"/>
              <a:t>val</a:t>
            </a:r>
            <a:r>
              <a:rPr lang="en-IN" dirty="0"/>
              <a:t>=='9')</a:t>
            </a:r>
          </a:p>
          <a:p>
            <a:r>
              <a:rPr lang="en-IN" dirty="0"/>
              <a:t>  {</a:t>
            </a:r>
          </a:p>
          <a:p>
            <a:r>
              <a:rPr lang="en-IN" dirty="0"/>
              <a:t>    </a:t>
            </a:r>
            <a:r>
              <a:rPr lang="en-IN" dirty="0" err="1"/>
              <a:t>digitalWrite</a:t>
            </a:r>
            <a:r>
              <a:rPr lang="en-IN" dirty="0"/>
              <a:t>(Lamp1,ON);</a:t>
            </a:r>
          </a:p>
          <a:p>
            <a:r>
              <a:rPr lang="en-IN" dirty="0"/>
              <a:t>    </a:t>
            </a:r>
            <a:r>
              <a:rPr lang="en-IN" dirty="0" err="1"/>
              <a:t>digitalWrite</a:t>
            </a:r>
            <a:r>
              <a:rPr lang="en-IN" dirty="0"/>
              <a:t>(Lamp2,ON);</a:t>
            </a:r>
          </a:p>
          <a:p>
            <a:r>
              <a:rPr lang="en-IN" dirty="0"/>
              <a:t>    </a:t>
            </a:r>
            <a:r>
              <a:rPr lang="en-IN" dirty="0" err="1"/>
              <a:t>digitalWrite</a:t>
            </a:r>
            <a:r>
              <a:rPr lang="en-IN" dirty="0"/>
              <a:t>(Lamp3,ON);</a:t>
            </a:r>
          </a:p>
          <a:p>
            <a:r>
              <a:rPr lang="en-IN" dirty="0"/>
              <a:t>    statusLamp1="1";</a:t>
            </a:r>
          </a:p>
          <a:p>
            <a:r>
              <a:rPr lang="en-IN" dirty="0"/>
              <a:t>    statusLamp2="2";</a:t>
            </a:r>
          </a:p>
          <a:p>
            <a:r>
              <a:rPr lang="en-IN" dirty="0"/>
              <a:t>    statusLamp3="3";</a:t>
            </a:r>
          </a:p>
          <a:p>
            <a:r>
              <a:rPr lang="en-IN" dirty="0"/>
              <a:t>  }</a:t>
            </a:r>
          </a:p>
          <a:p>
            <a:endParaRPr lang="en-US" dirty="0"/>
          </a:p>
          <a:p>
            <a:r>
              <a:rPr lang="en-US" dirty="0"/>
              <a:t>  //LAMP IS OFF</a:t>
            </a:r>
          </a:p>
          <a:p>
            <a:r>
              <a:rPr lang="en-US" dirty="0"/>
              <a:t>  else if (</a:t>
            </a:r>
            <a:r>
              <a:rPr lang="en-US" dirty="0" err="1"/>
              <a:t>val</a:t>
            </a:r>
            <a:r>
              <a:rPr lang="en-US" dirty="0"/>
              <a:t>=='A')</a:t>
            </a:r>
          </a:p>
          <a:p>
            <a:r>
              <a:rPr lang="en-US" dirty="0"/>
              <a:t>  {</a:t>
            </a:r>
          </a:p>
          <a:p>
            <a:r>
              <a:rPr lang="en-US" dirty="0"/>
              <a:t>    </a:t>
            </a:r>
            <a:r>
              <a:rPr lang="en-US" dirty="0" err="1"/>
              <a:t>digitalWrite</a:t>
            </a:r>
            <a:r>
              <a:rPr lang="en-US" dirty="0"/>
              <a:t>(Lamp1,OFF);</a:t>
            </a:r>
          </a:p>
          <a:p>
            <a:r>
              <a:rPr lang="en-US" dirty="0"/>
              <a:t>    statusLamp1="A";  </a:t>
            </a:r>
          </a:p>
          <a:p>
            <a:r>
              <a:rPr lang="en-US" dirty="0"/>
              <a:t>  }</a:t>
            </a:r>
            <a:endParaRPr lang="en-IN" dirty="0"/>
          </a:p>
        </p:txBody>
      </p:sp>
    </p:spTree>
    <p:extLst>
      <p:ext uri="{BB962C8B-B14F-4D97-AF65-F5344CB8AC3E}">
        <p14:creationId xmlns:p14="http://schemas.microsoft.com/office/powerpoint/2010/main" val="18603354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
        <p:nvSpPr>
          <p:cNvPr id="3" name="Rectangle 2"/>
          <p:cNvSpPr/>
          <p:nvPr/>
        </p:nvSpPr>
        <p:spPr>
          <a:xfrm>
            <a:off x="0" y="58846"/>
            <a:ext cx="4305300" cy="6740307"/>
          </a:xfrm>
          <a:prstGeom prst="rect">
            <a:avLst/>
          </a:prstGeom>
        </p:spPr>
        <p:txBody>
          <a:bodyPr wrap="square">
            <a:spAutoFit/>
          </a:bodyPr>
          <a:lstStyle/>
          <a:p>
            <a:r>
              <a:rPr lang="en-IN" dirty="0"/>
              <a:t> else if(</a:t>
            </a:r>
            <a:r>
              <a:rPr lang="en-IN" dirty="0" err="1"/>
              <a:t>val</a:t>
            </a:r>
            <a:r>
              <a:rPr lang="en-IN" dirty="0"/>
              <a:t>=='B')</a:t>
            </a:r>
          </a:p>
          <a:p>
            <a:r>
              <a:rPr lang="en-IN" dirty="0"/>
              <a:t>  {</a:t>
            </a:r>
          </a:p>
          <a:p>
            <a:r>
              <a:rPr lang="en-IN" dirty="0"/>
              <a:t>    </a:t>
            </a:r>
            <a:r>
              <a:rPr lang="en-IN" dirty="0" err="1"/>
              <a:t>digitalWrite</a:t>
            </a:r>
            <a:r>
              <a:rPr lang="en-IN" dirty="0"/>
              <a:t>(Lamp2,OFF);</a:t>
            </a:r>
          </a:p>
          <a:p>
            <a:r>
              <a:rPr lang="en-IN" dirty="0"/>
              <a:t>    statusLamp2="B";</a:t>
            </a:r>
          </a:p>
          <a:p>
            <a:r>
              <a:rPr lang="en-IN" dirty="0"/>
              <a:t>  }</a:t>
            </a:r>
          </a:p>
          <a:p>
            <a:r>
              <a:rPr lang="en-IN" dirty="0"/>
              <a:t>  else if(</a:t>
            </a:r>
            <a:r>
              <a:rPr lang="en-IN" dirty="0" err="1"/>
              <a:t>val</a:t>
            </a:r>
            <a:r>
              <a:rPr lang="en-IN" dirty="0"/>
              <a:t>=='C')</a:t>
            </a:r>
          </a:p>
          <a:p>
            <a:r>
              <a:rPr lang="en-IN" dirty="0"/>
              <a:t>  {</a:t>
            </a:r>
          </a:p>
          <a:p>
            <a:r>
              <a:rPr lang="en-IN" dirty="0"/>
              <a:t>    </a:t>
            </a:r>
            <a:r>
              <a:rPr lang="en-IN" dirty="0" err="1"/>
              <a:t>digitalWrite</a:t>
            </a:r>
            <a:r>
              <a:rPr lang="en-IN" dirty="0"/>
              <a:t>(Lamp3,OFF);</a:t>
            </a:r>
          </a:p>
          <a:p>
            <a:r>
              <a:rPr lang="en-IN" dirty="0"/>
              <a:t>    statusLamp3="C";</a:t>
            </a:r>
          </a:p>
          <a:p>
            <a:r>
              <a:rPr lang="en-IN" dirty="0"/>
              <a:t>  }</a:t>
            </a:r>
          </a:p>
          <a:p>
            <a:r>
              <a:rPr lang="en-IN" dirty="0"/>
              <a:t>  else if(</a:t>
            </a:r>
            <a:r>
              <a:rPr lang="en-IN" dirty="0" err="1"/>
              <a:t>val</a:t>
            </a:r>
            <a:r>
              <a:rPr lang="en-IN" dirty="0"/>
              <a:t>=='D')</a:t>
            </a:r>
          </a:p>
          <a:p>
            <a:r>
              <a:rPr lang="en-IN" dirty="0"/>
              <a:t>  {</a:t>
            </a:r>
          </a:p>
          <a:p>
            <a:r>
              <a:rPr lang="en-IN" dirty="0"/>
              <a:t>    </a:t>
            </a:r>
            <a:r>
              <a:rPr lang="en-IN" dirty="0" err="1"/>
              <a:t>digitalWrite</a:t>
            </a:r>
            <a:r>
              <a:rPr lang="en-IN" dirty="0"/>
              <a:t>(Lamp1,OFF);</a:t>
            </a:r>
          </a:p>
          <a:p>
            <a:r>
              <a:rPr lang="en-IN" dirty="0"/>
              <a:t>    </a:t>
            </a:r>
            <a:r>
              <a:rPr lang="en-IN" dirty="0" err="1"/>
              <a:t>digitalWrite</a:t>
            </a:r>
            <a:r>
              <a:rPr lang="en-IN" dirty="0"/>
              <a:t>(Lamp2,OFF);</a:t>
            </a:r>
          </a:p>
          <a:p>
            <a:r>
              <a:rPr lang="en-IN" dirty="0"/>
              <a:t>    statusLamp1="A";</a:t>
            </a:r>
          </a:p>
          <a:p>
            <a:r>
              <a:rPr lang="en-IN" dirty="0"/>
              <a:t>    statusLamp2="B";</a:t>
            </a:r>
          </a:p>
          <a:p>
            <a:r>
              <a:rPr lang="en-IN" dirty="0"/>
              <a:t>  }</a:t>
            </a:r>
          </a:p>
          <a:p>
            <a:r>
              <a:rPr lang="en-IN" dirty="0"/>
              <a:t>  else if(</a:t>
            </a:r>
            <a:r>
              <a:rPr lang="en-IN" dirty="0" err="1"/>
              <a:t>val</a:t>
            </a:r>
            <a:r>
              <a:rPr lang="en-IN" dirty="0"/>
              <a:t>=='E')</a:t>
            </a:r>
          </a:p>
          <a:p>
            <a:r>
              <a:rPr lang="en-IN" dirty="0"/>
              <a:t>  {</a:t>
            </a:r>
          </a:p>
          <a:p>
            <a:r>
              <a:rPr lang="en-IN" dirty="0"/>
              <a:t>    </a:t>
            </a:r>
            <a:r>
              <a:rPr lang="en-IN" dirty="0" err="1"/>
              <a:t>digitalWrite</a:t>
            </a:r>
            <a:r>
              <a:rPr lang="en-IN" dirty="0"/>
              <a:t>(Lamp1,OFF);</a:t>
            </a:r>
          </a:p>
          <a:p>
            <a:r>
              <a:rPr lang="en-IN" dirty="0"/>
              <a:t>    </a:t>
            </a:r>
            <a:r>
              <a:rPr lang="en-IN" dirty="0" err="1"/>
              <a:t>digitalWrite</a:t>
            </a:r>
            <a:r>
              <a:rPr lang="en-IN" dirty="0"/>
              <a:t>(Lamp3,OFF);</a:t>
            </a:r>
          </a:p>
          <a:p>
            <a:r>
              <a:rPr lang="en-IN" dirty="0"/>
              <a:t>    statusLamp1="A";</a:t>
            </a:r>
          </a:p>
          <a:p>
            <a:r>
              <a:rPr lang="en-IN" dirty="0"/>
              <a:t>    statusLamp3="C";</a:t>
            </a:r>
          </a:p>
          <a:p>
            <a:r>
              <a:rPr lang="en-IN" dirty="0"/>
              <a:t>  }</a:t>
            </a:r>
          </a:p>
        </p:txBody>
      </p:sp>
      <p:sp>
        <p:nvSpPr>
          <p:cNvPr id="4" name="Rectangle 3"/>
          <p:cNvSpPr/>
          <p:nvPr/>
        </p:nvSpPr>
        <p:spPr>
          <a:xfrm>
            <a:off x="4305300" y="138202"/>
            <a:ext cx="4432300" cy="6463308"/>
          </a:xfrm>
          <a:prstGeom prst="rect">
            <a:avLst/>
          </a:prstGeom>
        </p:spPr>
        <p:txBody>
          <a:bodyPr wrap="square">
            <a:spAutoFit/>
          </a:bodyPr>
          <a:lstStyle/>
          <a:p>
            <a:r>
              <a:rPr lang="en-IN" dirty="0"/>
              <a:t> else if(</a:t>
            </a:r>
            <a:r>
              <a:rPr lang="en-IN" dirty="0" err="1"/>
              <a:t>val</a:t>
            </a:r>
            <a:r>
              <a:rPr lang="en-IN" dirty="0"/>
              <a:t>=='F')</a:t>
            </a:r>
          </a:p>
          <a:p>
            <a:r>
              <a:rPr lang="en-IN" dirty="0"/>
              <a:t>  {</a:t>
            </a:r>
          </a:p>
          <a:p>
            <a:r>
              <a:rPr lang="en-IN" dirty="0"/>
              <a:t>    </a:t>
            </a:r>
            <a:r>
              <a:rPr lang="en-IN" dirty="0" err="1"/>
              <a:t>digitalWrite</a:t>
            </a:r>
            <a:r>
              <a:rPr lang="en-IN" dirty="0"/>
              <a:t>(Lamp3,OFF);</a:t>
            </a:r>
          </a:p>
          <a:p>
            <a:r>
              <a:rPr lang="en-IN" dirty="0"/>
              <a:t>    </a:t>
            </a:r>
            <a:r>
              <a:rPr lang="en-IN" dirty="0" err="1"/>
              <a:t>digitalWrite</a:t>
            </a:r>
            <a:r>
              <a:rPr lang="en-IN" dirty="0"/>
              <a:t>(Lamp2,OFF);</a:t>
            </a:r>
          </a:p>
          <a:p>
            <a:r>
              <a:rPr lang="en-IN" dirty="0"/>
              <a:t>    statusLamp2="B";</a:t>
            </a:r>
          </a:p>
          <a:p>
            <a:r>
              <a:rPr lang="en-IN" dirty="0"/>
              <a:t>    statusLamp3="C";</a:t>
            </a:r>
          </a:p>
          <a:p>
            <a:r>
              <a:rPr lang="en-IN" dirty="0"/>
              <a:t>  }</a:t>
            </a:r>
          </a:p>
          <a:p>
            <a:r>
              <a:rPr lang="en-IN" dirty="0"/>
              <a:t>  else if(</a:t>
            </a:r>
            <a:r>
              <a:rPr lang="en-IN" dirty="0" err="1"/>
              <a:t>val</a:t>
            </a:r>
            <a:r>
              <a:rPr lang="en-IN" dirty="0"/>
              <a:t>=='I')</a:t>
            </a:r>
          </a:p>
          <a:p>
            <a:r>
              <a:rPr lang="en-IN" dirty="0"/>
              <a:t>  {</a:t>
            </a:r>
          </a:p>
          <a:p>
            <a:r>
              <a:rPr lang="en-IN" dirty="0"/>
              <a:t>    </a:t>
            </a:r>
            <a:r>
              <a:rPr lang="en-IN" dirty="0" err="1"/>
              <a:t>digitalWrite</a:t>
            </a:r>
            <a:r>
              <a:rPr lang="en-IN" dirty="0"/>
              <a:t>(Lamp1,OFF);</a:t>
            </a:r>
          </a:p>
          <a:p>
            <a:r>
              <a:rPr lang="en-IN" dirty="0"/>
              <a:t>    </a:t>
            </a:r>
            <a:r>
              <a:rPr lang="en-IN" dirty="0" err="1"/>
              <a:t>digitalWrite</a:t>
            </a:r>
            <a:r>
              <a:rPr lang="en-IN" dirty="0"/>
              <a:t>(Lamp2,OFF);</a:t>
            </a:r>
          </a:p>
          <a:p>
            <a:r>
              <a:rPr lang="en-IN" dirty="0"/>
              <a:t>    </a:t>
            </a:r>
            <a:r>
              <a:rPr lang="en-IN" dirty="0" err="1"/>
              <a:t>digitalWrite</a:t>
            </a:r>
            <a:r>
              <a:rPr lang="en-IN" dirty="0"/>
              <a:t>(Lamp3,OFF);</a:t>
            </a:r>
          </a:p>
          <a:p>
            <a:r>
              <a:rPr lang="en-IN" dirty="0"/>
              <a:t>    statusLamp1="A";</a:t>
            </a:r>
          </a:p>
          <a:p>
            <a:r>
              <a:rPr lang="en-IN" dirty="0"/>
              <a:t>    statusLamp2="B";</a:t>
            </a:r>
          </a:p>
          <a:p>
            <a:r>
              <a:rPr lang="en-IN" dirty="0"/>
              <a:t>    statusLamp3="C";</a:t>
            </a:r>
          </a:p>
          <a:p>
            <a:r>
              <a:rPr lang="en-IN" dirty="0"/>
              <a:t>  }</a:t>
            </a:r>
          </a:p>
          <a:p>
            <a:endParaRPr lang="en-IN" dirty="0"/>
          </a:p>
          <a:p>
            <a:r>
              <a:rPr lang="en-IN" dirty="0"/>
              <a:t>  //SYNCHRONIZE ARDUINO TO APK</a:t>
            </a:r>
          </a:p>
          <a:p>
            <a:r>
              <a:rPr lang="en-IN" dirty="0"/>
              <a:t>  else if(</a:t>
            </a:r>
            <a:r>
              <a:rPr lang="en-IN" dirty="0" err="1"/>
              <a:t>val</a:t>
            </a:r>
            <a:r>
              <a:rPr lang="en-IN" dirty="0"/>
              <a:t>=='S')</a:t>
            </a:r>
          </a:p>
          <a:p>
            <a:r>
              <a:rPr lang="en-IN" dirty="0"/>
              <a:t>  {</a:t>
            </a:r>
          </a:p>
          <a:p>
            <a:endParaRPr lang="en-IN" dirty="0"/>
          </a:p>
          <a:p>
            <a:r>
              <a:rPr lang="en-IN" dirty="0"/>
              <a:t>    //SEND TO ANDRIOD APK //delay(500);</a:t>
            </a:r>
          </a:p>
          <a:p>
            <a:r>
              <a:rPr lang="en-IN" dirty="0"/>
              <a:t>    delay(500);</a:t>
            </a:r>
          </a:p>
        </p:txBody>
      </p:sp>
      <p:sp>
        <p:nvSpPr>
          <p:cNvPr id="5" name="Rectangle 4"/>
          <p:cNvSpPr/>
          <p:nvPr/>
        </p:nvSpPr>
        <p:spPr>
          <a:xfrm>
            <a:off x="8737600" y="138202"/>
            <a:ext cx="3454400" cy="1754326"/>
          </a:xfrm>
          <a:prstGeom prst="rect">
            <a:avLst/>
          </a:prstGeom>
        </p:spPr>
        <p:txBody>
          <a:bodyPr wrap="square">
            <a:spAutoFit/>
          </a:bodyPr>
          <a:lstStyle/>
          <a:p>
            <a:r>
              <a:rPr lang="en-IN" dirty="0"/>
              <a:t> </a:t>
            </a:r>
            <a:r>
              <a:rPr lang="en-IN" dirty="0" err="1"/>
              <a:t>Serial.println</a:t>
            </a:r>
            <a:r>
              <a:rPr lang="en-IN" dirty="0"/>
              <a:t>(statusLamp1+statusLamp2+statusLamp3+"J");</a:t>
            </a:r>
          </a:p>
          <a:p>
            <a:r>
              <a:rPr lang="en-IN" dirty="0"/>
              <a:t>    </a:t>
            </a:r>
            <a:r>
              <a:rPr lang="en-IN" dirty="0" err="1"/>
              <a:t>val</a:t>
            </a:r>
            <a:r>
              <a:rPr lang="en-IN" dirty="0"/>
              <a:t>=' ';</a:t>
            </a:r>
          </a:p>
          <a:p>
            <a:r>
              <a:rPr lang="en-IN" dirty="0"/>
              <a:t>  }</a:t>
            </a:r>
          </a:p>
          <a:p>
            <a:r>
              <a:rPr lang="en-IN" dirty="0"/>
              <a:t>}</a:t>
            </a:r>
          </a:p>
        </p:txBody>
      </p:sp>
    </p:spTree>
    <p:extLst>
      <p:ext uri="{BB962C8B-B14F-4D97-AF65-F5344CB8AC3E}">
        <p14:creationId xmlns:p14="http://schemas.microsoft.com/office/powerpoint/2010/main" val="100389184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Title 1"/>
          <p:cNvSpPr>
            <a:spLocks noGrp="1"/>
          </p:cNvSpPr>
          <p:nvPr>
            <p:ph type="title"/>
          </p:nvPr>
        </p:nvSpPr>
        <p:spPr>
          <a:xfrm>
            <a:off x="0" y="0"/>
            <a:ext cx="12192000" cy="990600"/>
          </a:xfrm>
        </p:spPr>
        <p:txBody>
          <a:bodyPr>
            <a:normAutofit/>
          </a:bodyPr>
          <a:lstStyle/>
          <a:p>
            <a:pPr algn="ctr"/>
            <a:r>
              <a:rPr lang="en-IN" b="1" dirty="0">
                <a:solidFill>
                  <a:schemeClr val="accent6">
                    <a:lumMod val="50000"/>
                  </a:schemeClr>
                </a:solidFill>
              </a:rPr>
              <a:t>Working Process</a:t>
            </a:r>
          </a:p>
        </p:txBody>
      </p:sp>
      <p:sp>
        <p:nvSpPr>
          <p:cNvPr id="3" name="Rectangle 2"/>
          <p:cNvSpPr/>
          <p:nvPr/>
        </p:nvSpPr>
        <p:spPr>
          <a:xfrm>
            <a:off x="0" y="990600"/>
            <a:ext cx="12192000" cy="5909310"/>
          </a:xfrm>
          <a:prstGeom prst="rect">
            <a:avLst/>
          </a:prstGeom>
        </p:spPr>
        <p:txBody>
          <a:bodyPr wrap="square">
            <a:spAutoFit/>
          </a:bodyPr>
          <a:lstStyle/>
          <a:p>
            <a:r>
              <a:rPr lang="en-US" sz="2000" dirty="0">
                <a:solidFill>
                  <a:srgbClr val="FFFF00"/>
                </a:solidFill>
                <a:latin typeface="Times New Roman" panose="02020603050405020304" pitchFamily="18" charset="0"/>
                <a:cs typeface="Times New Roman" panose="02020603050405020304" pitchFamily="18" charset="0"/>
              </a:rPr>
              <a:t>A simple home automation and security system project using Microcontroller, Bluetooth module, RFID module, Servo motor and a smartphone. The aim of this project is to control different home appliances using a smartphone and security management for house. The working of the project is explained here.</a:t>
            </a:r>
          </a:p>
          <a:p>
            <a:endParaRPr lang="en-US" sz="2000" dirty="0">
              <a:solidFill>
                <a:srgbClr val="FFFF00"/>
              </a:solidFill>
              <a:latin typeface="Times New Roman" panose="02020603050405020304" pitchFamily="18" charset="0"/>
              <a:cs typeface="Times New Roman" panose="02020603050405020304" pitchFamily="18" charset="0"/>
            </a:endParaRPr>
          </a:p>
          <a:p>
            <a:r>
              <a:rPr lang="en-US" sz="2000" dirty="0">
                <a:solidFill>
                  <a:srgbClr val="FFFF00"/>
                </a:solidFill>
                <a:latin typeface="Times New Roman" panose="02020603050405020304" pitchFamily="18" charset="0"/>
                <a:cs typeface="Times New Roman" panose="02020603050405020304" pitchFamily="18" charset="0"/>
              </a:rPr>
              <a:t>When the power is turned on, the connection LED on the Bluetooth module starts blinking. We need to start the “Bluetooth Controller 8 Lamp” app in our smartphone and get connected to the Bluetooth module. If the pairing is successful, the LED becomes stable.</a:t>
            </a:r>
          </a:p>
          <a:p>
            <a:endParaRPr lang="en-US" sz="2000" dirty="0">
              <a:solidFill>
                <a:srgbClr val="FFFF00"/>
              </a:solidFill>
              <a:latin typeface="Times New Roman" panose="02020603050405020304" pitchFamily="18" charset="0"/>
              <a:cs typeface="Times New Roman" panose="02020603050405020304" pitchFamily="18" charset="0"/>
            </a:endParaRPr>
          </a:p>
          <a:p>
            <a:r>
              <a:rPr lang="en-US" sz="2000" dirty="0">
                <a:solidFill>
                  <a:srgbClr val="FFFF00"/>
                </a:solidFill>
                <a:latin typeface="Times New Roman" panose="02020603050405020304" pitchFamily="18" charset="0"/>
                <a:cs typeface="Times New Roman" panose="02020603050405020304" pitchFamily="18" charset="0"/>
              </a:rPr>
              <a:t>Now, in the app, we need to set different keys for different loads and their corresponding value that must be transmitted when that key is pressed. The following image shows a set of keys to control 8 loads and an additional key to turn off and turn on all the loads.</a:t>
            </a:r>
          </a:p>
          <a:p>
            <a:endParaRPr lang="en-US" sz="2000" dirty="0">
              <a:solidFill>
                <a:srgbClr val="FFFF00"/>
              </a:solidFill>
              <a:latin typeface="Times New Roman" panose="02020603050405020304" pitchFamily="18" charset="0"/>
              <a:cs typeface="Times New Roman" panose="02020603050405020304" pitchFamily="18" charset="0"/>
            </a:endParaRPr>
          </a:p>
          <a:p>
            <a:r>
              <a:rPr lang="en-US" sz="2000" dirty="0">
                <a:solidFill>
                  <a:srgbClr val="FFFF00"/>
                </a:solidFill>
                <a:latin typeface="Times New Roman" panose="02020603050405020304" pitchFamily="18" charset="0"/>
                <a:cs typeface="Times New Roman" panose="02020603050405020304" pitchFamily="18" charset="0"/>
              </a:rPr>
              <a:t>Then we are ready to control the loads. When a key is pressed in the smartphone, the Bluetooth module receives the corresponding data and intern transmits that data to Microcontroller.</a:t>
            </a:r>
          </a:p>
          <a:p>
            <a:endParaRPr lang="en-US" sz="2000" b="0" i="0" dirty="0">
              <a:solidFill>
                <a:srgbClr val="FFFF00"/>
              </a:solidFill>
              <a:effectLst/>
              <a:latin typeface="Times New Roman" panose="02020603050405020304" pitchFamily="18" charset="0"/>
              <a:cs typeface="Times New Roman" panose="02020603050405020304" pitchFamily="18" charset="0"/>
            </a:endParaRPr>
          </a:p>
          <a:p>
            <a:r>
              <a:rPr lang="en-US" sz="2000" dirty="0">
                <a:solidFill>
                  <a:srgbClr val="FFFF00"/>
                </a:solidFill>
                <a:latin typeface="Times New Roman" panose="02020603050405020304" pitchFamily="18" charset="0"/>
                <a:cs typeface="Times New Roman" panose="02020603050405020304" pitchFamily="18" charset="0"/>
              </a:rPr>
              <a:t>For example, if we press “ 2 ”, then the data received by the Bluetooth module is “2”.</a:t>
            </a:r>
          </a:p>
          <a:p>
            <a:r>
              <a:rPr lang="en-US" sz="2000" dirty="0">
                <a:solidFill>
                  <a:srgbClr val="FFFF00"/>
                </a:solidFill>
                <a:latin typeface="Times New Roman" panose="02020603050405020304" pitchFamily="18" charset="0"/>
                <a:cs typeface="Times New Roman" panose="02020603050405020304" pitchFamily="18" charset="0"/>
              </a:rPr>
              <a:t>This data i.e. “2” is transmitted to Microcontroller. Microcontroller then compares the received data with the data written in the sketch and accordingly turns on the load 2. The similar action can be applicable to other keys and loads.</a:t>
            </a:r>
          </a:p>
          <a:p>
            <a:endParaRPr lang="en-US" b="0" i="0" dirty="0">
              <a:solidFill>
                <a:srgbClr val="FFFF00"/>
              </a:solidFill>
              <a:effectLst/>
              <a:latin typeface="Arial" panose="020B0604020202020204" pitchFamily="34" charset="0"/>
            </a:endParaRPr>
          </a:p>
        </p:txBody>
      </p:sp>
    </p:spTree>
    <p:extLst>
      <p:ext uri="{BB962C8B-B14F-4D97-AF65-F5344CB8AC3E}">
        <p14:creationId xmlns:p14="http://schemas.microsoft.com/office/powerpoint/2010/main" val="187131569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0" y="172135"/>
            <a:ext cx="12077700" cy="6555641"/>
          </a:xfrm>
          <a:prstGeom prst="rect">
            <a:avLst/>
          </a:prstGeom>
        </p:spPr>
        <p:txBody>
          <a:bodyPr wrap="square">
            <a:spAutoFit/>
          </a:bodyPr>
          <a:lstStyle/>
          <a:p>
            <a:pPr marL="177800"/>
            <a:r>
              <a:rPr lang="en-US" sz="2000" dirty="0">
                <a:solidFill>
                  <a:srgbClr val="FFFF00"/>
                </a:solidFill>
                <a:latin typeface="Times New Roman" panose="02020603050405020304" pitchFamily="18" charset="0"/>
                <a:cs typeface="Times New Roman" panose="02020603050405020304" pitchFamily="18" charset="0"/>
              </a:rPr>
              <a:t>Using this type of connection, we can control i.e. turn on or off different home electrical appliances using our smartphones.</a:t>
            </a:r>
          </a:p>
          <a:p>
            <a:pPr marL="177800"/>
            <a:endParaRPr lang="en-US" sz="2000" dirty="0">
              <a:solidFill>
                <a:srgbClr val="FFFF00"/>
              </a:solidFill>
              <a:latin typeface="Times New Roman" panose="02020603050405020304" pitchFamily="18" charset="0"/>
              <a:cs typeface="Times New Roman" panose="02020603050405020304" pitchFamily="18" charset="0"/>
            </a:endParaRPr>
          </a:p>
          <a:p>
            <a:pPr marL="177800"/>
            <a:r>
              <a:rPr lang="en-US" sz="2000" dirty="0">
                <a:solidFill>
                  <a:srgbClr val="FFFF00"/>
                </a:solidFill>
                <a:latin typeface="Times New Roman" panose="02020603050405020304" pitchFamily="18" charset="0"/>
                <a:cs typeface="Times New Roman" panose="02020603050405020304" pitchFamily="18" charset="0"/>
              </a:rPr>
              <a:t>When the power is turned on, the connection shaft on the Servo motor starts rotating at particular angle. . We need to start the scanning the tags in our RFID and get connected to the Microcontroller. If the pairing of the passcode  is successful, the LED becomes stable.</a:t>
            </a:r>
          </a:p>
          <a:p>
            <a:pPr marL="177800"/>
            <a:endParaRPr lang="en-US" sz="2000" dirty="0">
              <a:solidFill>
                <a:srgbClr val="FFFF00"/>
              </a:solidFill>
              <a:latin typeface="Times New Roman" panose="02020603050405020304" pitchFamily="18" charset="0"/>
              <a:cs typeface="Times New Roman" panose="02020603050405020304" pitchFamily="18" charset="0"/>
            </a:endParaRPr>
          </a:p>
          <a:p>
            <a:pPr marL="177800"/>
            <a:r>
              <a:rPr lang="en-US" sz="2000" dirty="0">
                <a:solidFill>
                  <a:srgbClr val="FFFF00"/>
                </a:solidFill>
                <a:latin typeface="Times New Roman" panose="02020603050405020304" pitchFamily="18" charset="0"/>
                <a:cs typeface="Times New Roman" panose="02020603050405020304" pitchFamily="18" charset="0"/>
              </a:rPr>
              <a:t>For example, if we scan the tag of passcode “B7 D5 79 60 ”, then the data received by the RFID module is “B7 D5 79 60”. This data i.e. “B7 D5 79 60” is transmitted to Microcontroller. Microcontroller then compares the received data with the data written in the sketch and accordingly turns on the Led at entry unit and accordingly pass the PWM signals to Servo motor . The similar action can be applicable to other tags.</a:t>
            </a:r>
          </a:p>
          <a:p>
            <a:pPr marL="177800"/>
            <a:endParaRPr lang="en-US" sz="2000" dirty="0">
              <a:solidFill>
                <a:srgbClr val="FFFF00"/>
              </a:solidFill>
              <a:latin typeface="Times New Roman" panose="02020603050405020304" pitchFamily="18" charset="0"/>
              <a:cs typeface="Times New Roman" panose="02020603050405020304" pitchFamily="18" charset="0"/>
            </a:endParaRPr>
          </a:p>
          <a:p>
            <a:pPr marL="177800"/>
            <a:r>
              <a:rPr lang="en-US" sz="2000" dirty="0">
                <a:solidFill>
                  <a:srgbClr val="FFFF00"/>
                </a:solidFill>
                <a:latin typeface="Times New Roman" panose="02020603050405020304" pitchFamily="18" charset="0"/>
                <a:cs typeface="Times New Roman" panose="02020603050405020304" pitchFamily="18" charset="0"/>
              </a:rPr>
              <a:t>If the green led blink then the Servo Motor get the PWM  signals and rotate at a particular angle then the door is unlocked for a particular tem for example “7 seconds” after “7 seconds” the servo motor shaft rote at particular angle at its initial condition. Else if  the red led blinks then the Servo motor not get PWM signals and could not rotate i.e., the door is locked and shaft is at it’s initial condition. </a:t>
            </a:r>
          </a:p>
          <a:p>
            <a:pPr marL="177800"/>
            <a:endParaRPr lang="en-US" sz="2000" dirty="0">
              <a:solidFill>
                <a:srgbClr val="FFFF00"/>
              </a:solidFill>
              <a:latin typeface="Times New Roman" panose="02020603050405020304" pitchFamily="18" charset="0"/>
              <a:cs typeface="Times New Roman" panose="02020603050405020304" pitchFamily="18" charset="0"/>
            </a:endParaRPr>
          </a:p>
          <a:p>
            <a:pPr marL="177800"/>
            <a:r>
              <a:rPr lang="en-US" sz="2000" dirty="0">
                <a:solidFill>
                  <a:srgbClr val="FFFF00"/>
                </a:solidFill>
                <a:latin typeface="Times New Roman" panose="02020603050405020304" pitchFamily="18" charset="0"/>
                <a:cs typeface="Times New Roman" panose="02020603050405020304" pitchFamily="18" charset="0"/>
              </a:rPr>
              <a:t>If the person is in the house and want to unlock the door then His/her wants to press the push button at processing unit which reset the microcontroller and the as usual the green led blinks and door will open for “7 seconds”  </a:t>
            </a:r>
          </a:p>
          <a:p>
            <a:pPr marL="177800"/>
            <a:endParaRPr lang="en-US" sz="2000" i="1" dirty="0">
              <a:solidFill>
                <a:srgbClr val="FFFF00"/>
              </a:solidFill>
              <a:latin typeface="Times New Roman" panose="02020603050405020304" pitchFamily="18" charset="0"/>
              <a:cs typeface="Times New Roman" panose="02020603050405020304" pitchFamily="18" charset="0"/>
            </a:endParaRPr>
          </a:p>
          <a:p>
            <a:pPr marL="177800"/>
            <a:r>
              <a:rPr lang="en-US" sz="2000" i="1" dirty="0">
                <a:solidFill>
                  <a:srgbClr val="FFFF00"/>
                </a:solidFill>
                <a:latin typeface="Times New Roman" panose="02020603050405020304" pitchFamily="18" charset="0"/>
                <a:cs typeface="Times New Roman" panose="02020603050405020304" pitchFamily="18" charset="0"/>
              </a:rPr>
              <a:t>Caution</a:t>
            </a:r>
            <a:r>
              <a:rPr lang="en-US" sz="2000" dirty="0">
                <a:solidFill>
                  <a:srgbClr val="FFFF00"/>
                </a:solidFill>
                <a:latin typeface="Times New Roman" panose="02020603050405020304" pitchFamily="18" charset="0"/>
                <a:cs typeface="Times New Roman" panose="02020603050405020304" pitchFamily="18" charset="0"/>
              </a:rPr>
              <a:t>: We should be very careful when using a relay with AC mains..</a:t>
            </a:r>
          </a:p>
        </p:txBody>
      </p:sp>
    </p:spTree>
    <p:extLst>
      <p:ext uri="{BB962C8B-B14F-4D97-AF65-F5344CB8AC3E}">
        <p14:creationId xmlns:p14="http://schemas.microsoft.com/office/powerpoint/2010/main" val="24742482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57" y="1"/>
            <a:ext cx="12193057" cy="6858000"/>
          </a:xfrm>
          <a:prstGeom prst="rect">
            <a:avLst/>
          </a:prstGeom>
        </p:spPr>
      </p:pic>
      <p:sp>
        <p:nvSpPr>
          <p:cNvPr id="2" name="Title 1"/>
          <p:cNvSpPr>
            <a:spLocks noGrp="1"/>
          </p:cNvSpPr>
          <p:nvPr>
            <p:ph type="title"/>
          </p:nvPr>
        </p:nvSpPr>
        <p:spPr>
          <a:xfrm>
            <a:off x="0" y="0"/>
            <a:ext cx="12192000" cy="889000"/>
          </a:xfrm>
        </p:spPr>
        <p:txBody>
          <a:bodyPr/>
          <a:lstStyle/>
          <a:p>
            <a:pPr algn="ctr"/>
            <a:r>
              <a:rPr lang="en-US" b="1" i="1" spc="300" dirty="0">
                <a:cs typeface="Times New Roman" panose="02020603050405020304" pitchFamily="18" charset="0"/>
              </a:rPr>
              <a:t>Final PCB design</a:t>
            </a:r>
            <a:endParaRPr lang="en-IN" i="1" dirty="0"/>
          </a:p>
        </p:txBody>
      </p:sp>
      <p:sp>
        <p:nvSpPr>
          <p:cNvPr id="3" name="Rectangle 2"/>
          <p:cNvSpPr/>
          <p:nvPr/>
        </p:nvSpPr>
        <p:spPr>
          <a:xfrm>
            <a:off x="11226800" y="889000"/>
            <a:ext cx="965200" cy="5355312"/>
          </a:xfrm>
          <a:prstGeom prst="rect">
            <a:avLst/>
          </a:prstGeom>
        </p:spPr>
        <p:txBody>
          <a:bodyPr wrap="square">
            <a:spAutoFit/>
          </a:bodyPr>
          <a:lstStyle/>
          <a:p>
            <a:pPr algn="ctr"/>
            <a:r>
              <a:rPr lang="en-IN" b="1" i="1" dirty="0">
                <a:solidFill>
                  <a:schemeClr val="tx2"/>
                </a:solidFill>
                <a:latin typeface="Times New Roman" panose="02020603050405020304" pitchFamily="18" charset="0"/>
                <a:cs typeface="Times New Roman" panose="02020603050405020304" pitchFamily="18" charset="0"/>
              </a:rPr>
              <a:t>T</a:t>
            </a:r>
          </a:p>
          <a:p>
            <a:pPr algn="ctr"/>
            <a:r>
              <a:rPr lang="en-IN" b="1" i="1" dirty="0">
                <a:solidFill>
                  <a:schemeClr val="tx2"/>
                </a:solidFill>
                <a:latin typeface="Times New Roman" panose="02020603050405020304" pitchFamily="18" charset="0"/>
                <a:cs typeface="Times New Roman" panose="02020603050405020304" pitchFamily="18" charset="0"/>
              </a:rPr>
              <a:t>H</a:t>
            </a:r>
          </a:p>
          <a:p>
            <a:pPr algn="ctr"/>
            <a:r>
              <a:rPr lang="en-IN" b="1" i="1" dirty="0">
                <a:solidFill>
                  <a:schemeClr val="tx2"/>
                </a:solidFill>
                <a:latin typeface="Times New Roman" panose="02020603050405020304" pitchFamily="18" charset="0"/>
                <a:cs typeface="Times New Roman" panose="02020603050405020304" pitchFamily="18" charset="0"/>
              </a:rPr>
              <a:t>E</a:t>
            </a:r>
          </a:p>
          <a:p>
            <a:pPr algn="ctr"/>
            <a:endParaRPr lang="en-IN" b="1" i="1" dirty="0">
              <a:solidFill>
                <a:schemeClr val="tx2"/>
              </a:solidFill>
              <a:latin typeface="Times New Roman" panose="02020603050405020304" pitchFamily="18" charset="0"/>
              <a:cs typeface="Times New Roman" panose="02020603050405020304" pitchFamily="18" charset="0"/>
            </a:endParaRPr>
          </a:p>
          <a:p>
            <a:pPr algn="ctr"/>
            <a:r>
              <a:rPr lang="en-IN" b="1" i="1" dirty="0">
                <a:solidFill>
                  <a:schemeClr val="tx2"/>
                </a:solidFill>
                <a:latin typeface="Times New Roman" panose="02020603050405020304" pitchFamily="18" charset="0"/>
                <a:cs typeface="Times New Roman" panose="02020603050405020304" pitchFamily="18" charset="0"/>
              </a:rPr>
              <a:t>P</a:t>
            </a:r>
          </a:p>
          <a:p>
            <a:pPr algn="ctr"/>
            <a:r>
              <a:rPr lang="en-IN" b="1" i="1" dirty="0">
                <a:solidFill>
                  <a:schemeClr val="tx2"/>
                </a:solidFill>
                <a:latin typeface="Times New Roman" panose="02020603050405020304" pitchFamily="18" charset="0"/>
                <a:cs typeface="Times New Roman" panose="02020603050405020304" pitchFamily="18" charset="0"/>
              </a:rPr>
              <a:t>R</a:t>
            </a:r>
          </a:p>
          <a:p>
            <a:pPr algn="ctr"/>
            <a:r>
              <a:rPr lang="en-IN" b="1" i="1" dirty="0">
                <a:solidFill>
                  <a:schemeClr val="tx2"/>
                </a:solidFill>
                <a:latin typeface="Times New Roman" panose="02020603050405020304" pitchFamily="18" charset="0"/>
                <a:cs typeface="Times New Roman" panose="02020603050405020304" pitchFamily="18" charset="0"/>
              </a:rPr>
              <a:t>O</a:t>
            </a:r>
          </a:p>
          <a:p>
            <a:pPr algn="ctr"/>
            <a:r>
              <a:rPr lang="en-IN" b="1" i="1" dirty="0">
                <a:solidFill>
                  <a:schemeClr val="tx2"/>
                </a:solidFill>
                <a:latin typeface="Times New Roman" panose="02020603050405020304" pitchFamily="18" charset="0"/>
                <a:cs typeface="Times New Roman" panose="02020603050405020304" pitchFamily="18" charset="0"/>
              </a:rPr>
              <a:t>C</a:t>
            </a:r>
          </a:p>
          <a:p>
            <a:pPr algn="ctr"/>
            <a:r>
              <a:rPr lang="en-IN" b="1" i="1" dirty="0">
                <a:solidFill>
                  <a:schemeClr val="tx2"/>
                </a:solidFill>
                <a:latin typeface="Times New Roman" panose="02020603050405020304" pitchFamily="18" charset="0"/>
                <a:cs typeface="Times New Roman" panose="02020603050405020304" pitchFamily="18" charset="0"/>
              </a:rPr>
              <a:t>E</a:t>
            </a:r>
          </a:p>
          <a:p>
            <a:pPr algn="ctr"/>
            <a:r>
              <a:rPr lang="en-IN" b="1" i="1" dirty="0">
                <a:solidFill>
                  <a:schemeClr val="tx2"/>
                </a:solidFill>
                <a:latin typeface="Times New Roman" panose="02020603050405020304" pitchFamily="18" charset="0"/>
                <a:cs typeface="Times New Roman" panose="02020603050405020304" pitchFamily="18" charset="0"/>
              </a:rPr>
              <a:t>S</a:t>
            </a:r>
          </a:p>
          <a:p>
            <a:pPr algn="ctr"/>
            <a:r>
              <a:rPr lang="en-IN" b="1" i="1" dirty="0">
                <a:solidFill>
                  <a:schemeClr val="tx2"/>
                </a:solidFill>
                <a:latin typeface="Times New Roman" panose="02020603050405020304" pitchFamily="18" charset="0"/>
                <a:cs typeface="Times New Roman" panose="02020603050405020304" pitchFamily="18" charset="0"/>
              </a:rPr>
              <a:t>S</a:t>
            </a:r>
          </a:p>
          <a:p>
            <a:pPr algn="ctr"/>
            <a:r>
              <a:rPr lang="en-IN" b="1" i="1" dirty="0">
                <a:solidFill>
                  <a:schemeClr val="tx2"/>
                </a:solidFill>
                <a:latin typeface="Times New Roman" panose="02020603050405020304" pitchFamily="18" charset="0"/>
                <a:cs typeface="Times New Roman" panose="02020603050405020304" pitchFamily="18" charset="0"/>
              </a:rPr>
              <a:t>I</a:t>
            </a:r>
          </a:p>
          <a:p>
            <a:pPr algn="ctr"/>
            <a:r>
              <a:rPr lang="en-IN" b="1" i="1" dirty="0">
                <a:solidFill>
                  <a:schemeClr val="tx2"/>
                </a:solidFill>
                <a:latin typeface="Times New Roman" panose="02020603050405020304" pitchFamily="18" charset="0"/>
                <a:cs typeface="Times New Roman" panose="02020603050405020304" pitchFamily="18" charset="0"/>
              </a:rPr>
              <a:t>N</a:t>
            </a:r>
          </a:p>
          <a:p>
            <a:pPr algn="ctr"/>
            <a:r>
              <a:rPr lang="en-IN" b="1" i="1" dirty="0">
                <a:solidFill>
                  <a:schemeClr val="tx2"/>
                </a:solidFill>
                <a:latin typeface="Times New Roman" panose="02020603050405020304" pitchFamily="18" charset="0"/>
                <a:cs typeface="Times New Roman" panose="02020603050405020304" pitchFamily="18" charset="0"/>
              </a:rPr>
              <a:t>G</a:t>
            </a:r>
          </a:p>
          <a:p>
            <a:pPr algn="ctr"/>
            <a:endParaRPr lang="en-IN" b="1" i="1" dirty="0">
              <a:solidFill>
                <a:schemeClr val="tx2"/>
              </a:solidFill>
              <a:latin typeface="Times New Roman" panose="02020603050405020304" pitchFamily="18" charset="0"/>
              <a:cs typeface="Times New Roman" panose="02020603050405020304" pitchFamily="18" charset="0"/>
            </a:endParaRPr>
          </a:p>
          <a:p>
            <a:pPr algn="ctr"/>
            <a:r>
              <a:rPr lang="en-IN" b="1" i="1" dirty="0">
                <a:solidFill>
                  <a:schemeClr val="tx2"/>
                </a:solidFill>
                <a:latin typeface="Times New Roman" panose="02020603050405020304" pitchFamily="18" charset="0"/>
                <a:cs typeface="Times New Roman" panose="02020603050405020304" pitchFamily="18" charset="0"/>
              </a:rPr>
              <a:t>U</a:t>
            </a:r>
          </a:p>
          <a:p>
            <a:pPr algn="ctr"/>
            <a:r>
              <a:rPr lang="en-IN" b="1" i="1" dirty="0">
                <a:solidFill>
                  <a:schemeClr val="tx2"/>
                </a:solidFill>
                <a:latin typeface="Times New Roman" panose="02020603050405020304" pitchFamily="18" charset="0"/>
                <a:cs typeface="Times New Roman" panose="02020603050405020304" pitchFamily="18" charset="0"/>
              </a:rPr>
              <a:t>N</a:t>
            </a:r>
          </a:p>
          <a:p>
            <a:pPr algn="ctr"/>
            <a:r>
              <a:rPr lang="en-IN" b="1" i="1" dirty="0">
                <a:solidFill>
                  <a:schemeClr val="tx2"/>
                </a:solidFill>
                <a:latin typeface="Times New Roman" panose="02020603050405020304" pitchFamily="18" charset="0"/>
                <a:cs typeface="Times New Roman" panose="02020603050405020304" pitchFamily="18" charset="0"/>
              </a:rPr>
              <a:t>I</a:t>
            </a:r>
          </a:p>
          <a:p>
            <a:pPr algn="ctr"/>
            <a:r>
              <a:rPr lang="en-IN" b="1" i="1" dirty="0">
                <a:solidFill>
                  <a:schemeClr val="tx2"/>
                </a:solidFill>
                <a:latin typeface="Times New Roman" panose="02020603050405020304" pitchFamily="18" charset="0"/>
                <a:cs typeface="Times New Roman" panose="02020603050405020304" pitchFamily="18" charset="0"/>
              </a:rPr>
              <a:t>T </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3900"/>
            <a:ext cx="11404600" cy="6134100"/>
          </a:xfrm>
          <a:prstGeom prst="rect">
            <a:avLst/>
          </a:prstGeom>
        </p:spPr>
      </p:pic>
    </p:spTree>
    <p:extLst>
      <p:ext uri="{BB962C8B-B14F-4D97-AF65-F5344CB8AC3E}">
        <p14:creationId xmlns:p14="http://schemas.microsoft.com/office/powerpoint/2010/main" val="181686007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1" y="0"/>
            <a:ext cx="876300" cy="5940088"/>
          </a:xfrm>
          <a:prstGeom prst="rect">
            <a:avLst/>
          </a:prstGeom>
        </p:spPr>
        <p:txBody>
          <a:bodyPr wrap="square">
            <a:spAutoFit/>
          </a:bodyPr>
          <a:lstStyle/>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r>
              <a:rPr lang="en-IN" sz="2000" b="1" i="1" spc="300" dirty="0">
                <a:solidFill>
                  <a:schemeClr val="tx2"/>
                </a:solidFill>
                <a:latin typeface="Times New Roman" panose="02020603050405020304" pitchFamily="18" charset="0"/>
                <a:cs typeface="Times New Roman" panose="02020603050405020304" pitchFamily="18" charset="0"/>
              </a:rPr>
              <a:t>H</a:t>
            </a:r>
          </a:p>
          <a:p>
            <a:pPr algn="ctr"/>
            <a:r>
              <a:rPr lang="en-IN" sz="2000" b="1" i="1" spc="300" dirty="0">
                <a:solidFill>
                  <a:schemeClr val="tx2"/>
                </a:solidFill>
                <a:latin typeface="Times New Roman" panose="02020603050405020304" pitchFamily="18" charset="0"/>
                <a:cs typeface="Times New Roman" panose="02020603050405020304" pitchFamily="18" charset="0"/>
              </a:rPr>
              <a:t>E</a:t>
            </a: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E</a:t>
            </a:r>
          </a:p>
          <a:p>
            <a:pPr algn="ctr"/>
            <a:r>
              <a:rPr lang="en-IN" sz="2000" b="1" i="1" spc="300" dirty="0">
                <a:solidFill>
                  <a:schemeClr val="tx2"/>
                </a:solidFill>
                <a:latin typeface="Times New Roman" panose="02020603050405020304" pitchFamily="18" charset="0"/>
                <a:cs typeface="Times New Roman" panose="02020603050405020304" pitchFamily="18" charset="0"/>
              </a:rPr>
              <a:t>N</a:t>
            </a: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r>
              <a:rPr lang="en-IN" sz="2000" b="1" i="1" spc="300" dirty="0">
                <a:solidFill>
                  <a:schemeClr val="tx2"/>
                </a:solidFill>
                <a:latin typeface="Times New Roman" panose="02020603050405020304" pitchFamily="18" charset="0"/>
                <a:cs typeface="Times New Roman" panose="02020603050405020304" pitchFamily="18" charset="0"/>
              </a:rPr>
              <a:t>R</a:t>
            </a:r>
          </a:p>
          <a:p>
            <a:pPr algn="ctr"/>
            <a:r>
              <a:rPr lang="en-IN" sz="2000" b="1" i="1" spc="300" dirty="0">
                <a:solidFill>
                  <a:schemeClr val="tx2"/>
                </a:solidFill>
                <a:latin typeface="Times New Roman" panose="02020603050405020304" pitchFamily="18" charset="0"/>
                <a:cs typeface="Times New Roman" panose="02020603050405020304" pitchFamily="18" charset="0"/>
              </a:rPr>
              <a:t>Y</a:t>
            </a: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U</a:t>
            </a:r>
          </a:p>
          <a:p>
            <a:pPr algn="ctr"/>
            <a:r>
              <a:rPr lang="en-IN" sz="2000" b="1" i="1" spc="300" dirty="0">
                <a:solidFill>
                  <a:schemeClr val="tx2"/>
                </a:solidFill>
                <a:latin typeface="Times New Roman" panose="02020603050405020304" pitchFamily="18" charset="0"/>
                <a:cs typeface="Times New Roman" panose="02020603050405020304" pitchFamily="18" charset="0"/>
              </a:rPr>
              <a:t>N</a:t>
            </a:r>
          </a:p>
          <a:p>
            <a:pPr algn="ctr"/>
            <a:r>
              <a:rPr lang="en-IN" sz="2000" b="1" i="1" spc="300" dirty="0">
                <a:solidFill>
                  <a:schemeClr val="tx2"/>
                </a:solidFill>
                <a:latin typeface="Times New Roman" panose="02020603050405020304" pitchFamily="18" charset="0"/>
                <a:cs typeface="Times New Roman" panose="02020603050405020304" pitchFamily="18" charset="0"/>
              </a:rPr>
              <a:t>I</a:t>
            </a: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endParaRPr lang="en-IN" sz="2000" spc="3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 b="926"/>
          <a:stretch/>
        </p:blipFill>
        <p:spPr>
          <a:xfrm>
            <a:off x="876299" y="0"/>
            <a:ext cx="11315701" cy="6857999"/>
          </a:xfrm>
          <a:prstGeom prst="rect">
            <a:avLst/>
          </a:prstGeom>
        </p:spPr>
      </p:pic>
    </p:spTree>
    <p:extLst>
      <p:ext uri="{BB962C8B-B14F-4D97-AF65-F5344CB8AC3E}">
        <p14:creationId xmlns:p14="http://schemas.microsoft.com/office/powerpoint/2010/main" val="39569206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97"/>
            <a:ext cx="12192000" cy="6858594"/>
          </a:xfrm>
          <a:prstGeom prst="rect">
            <a:avLst/>
          </a:prstGeom>
        </p:spPr>
      </p:pic>
      <p:sp>
        <p:nvSpPr>
          <p:cNvPr id="3" name="Rectangle 2"/>
          <p:cNvSpPr/>
          <p:nvPr/>
        </p:nvSpPr>
        <p:spPr>
          <a:xfrm>
            <a:off x="1" y="266731"/>
            <a:ext cx="12191999" cy="923330"/>
          </a:xfrm>
          <a:prstGeom prst="rect">
            <a:avLst/>
          </a:prstGeom>
        </p:spPr>
        <p:txBody>
          <a:bodyPr wrap="square">
            <a:spAutoFit/>
          </a:bodyPr>
          <a:lstStyle/>
          <a:p>
            <a:pPr algn="ctr"/>
            <a:r>
              <a:rPr lang="en-US" sz="5400" b="1" i="1" spc="600" dirty="0">
                <a:solidFill>
                  <a:srgbClr val="7030A0"/>
                </a:solidFill>
                <a:effectLst>
                  <a:outerShdw blurRad="38100" dist="38100" dir="2700000" algn="tl">
                    <a:srgbClr val="000000">
                      <a:alpha val="43137"/>
                    </a:srgbClr>
                  </a:outerShdw>
                </a:effectLst>
              </a:rPr>
              <a:t>Introduction</a:t>
            </a:r>
            <a:endParaRPr lang="en-IN" sz="5400" spc="600" dirty="0">
              <a:solidFill>
                <a:srgbClr val="7030A0"/>
              </a:solidFill>
            </a:endParaRPr>
          </a:p>
        </p:txBody>
      </p:sp>
      <p:sp>
        <p:nvSpPr>
          <p:cNvPr id="4" name="Rectangle 3"/>
          <p:cNvSpPr/>
          <p:nvPr/>
        </p:nvSpPr>
        <p:spPr>
          <a:xfrm>
            <a:off x="0" y="1385292"/>
            <a:ext cx="12192000" cy="5386090"/>
          </a:xfrm>
          <a:prstGeom prst="rect">
            <a:avLst/>
          </a:prstGeom>
        </p:spPr>
        <p:txBody>
          <a:bodyPr wrap="square">
            <a:spAutoFit/>
          </a:bodyPr>
          <a:lstStyle/>
          <a:p>
            <a:r>
              <a:rPr lang="en-US" sz="2300" b="1" i="1" spc="300" dirty="0">
                <a:solidFill>
                  <a:srgbClr val="002060"/>
                </a:solidFill>
                <a:latin typeface="Times New Roman" panose="02020603050405020304" pitchFamily="18" charset="0"/>
                <a:cs typeface="Times New Roman" panose="02020603050405020304" pitchFamily="18" charset="0"/>
              </a:rPr>
              <a:t>Nowadays, we have remote controls for </a:t>
            </a:r>
            <a:r>
              <a:rPr lang="en-IN" sz="2300" b="1" i="1" spc="300" dirty="0">
                <a:solidFill>
                  <a:srgbClr val="002060"/>
                </a:solidFill>
                <a:latin typeface="Times New Roman" panose="02020603050405020304" pitchFamily="18" charset="0"/>
                <a:cs typeface="Times New Roman" panose="02020603050405020304" pitchFamily="18" charset="0"/>
              </a:rPr>
              <a:t>television </a:t>
            </a:r>
            <a:r>
              <a:rPr lang="en-US" sz="2300" b="1" i="1" spc="300" dirty="0">
                <a:solidFill>
                  <a:srgbClr val="002060"/>
                </a:solidFill>
                <a:latin typeface="Times New Roman" panose="02020603050405020304" pitchFamily="18" charset="0"/>
                <a:cs typeface="Times New Roman" panose="02020603050405020304" pitchFamily="18" charset="0"/>
              </a:rPr>
              <a:t> sets and other electronics system, which have made our live easy. Have you ever wondered about home automation and home security which would give the facility of controlling tube lights, fans and other electrical appliances at home using a remote control?</a:t>
            </a:r>
          </a:p>
          <a:p>
            <a:endParaRPr lang="en-US" sz="2300" b="1" i="1" spc="300" dirty="0">
              <a:solidFill>
                <a:srgbClr val="002060"/>
              </a:solidFill>
              <a:latin typeface="Times New Roman" panose="02020603050405020304" pitchFamily="18" charset="0"/>
              <a:cs typeface="Times New Roman" panose="02020603050405020304" pitchFamily="18" charset="0"/>
            </a:endParaRPr>
          </a:p>
          <a:p>
            <a:r>
              <a:rPr lang="en-US" sz="2300" b="1" i="1" spc="300" dirty="0">
                <a:solidFill>
                  <a:srgbClr val="002060"/>
                </a:solidFill>
                <a:latin typeface="Times New Roman" panose="02020603050405020304" pitchFamily="18" charset="0"/>
                <a:cs typeface="Times New Roman" panose="02020603050405020304" pitchFamily="18" charset="0"/>
              </a:rPr>
              <a:t>Off-course, Yes! But, are the available options cost-effective? If the answer is No, I have found a solution to it. I have come up with a new system called Microcontroller based home automation using Bluetooth and home security using RFID &amp; Servo motor .</a:t>
            </a:r>
          </a:p>
          <a:p>
            <a:endParaRPr lang="en-US" sz="2300" b="1" i="1" spc="300" dirty="0">
              <a:solidFill>
                <a:srgbClr val="002060"/>
              </a:solidFill>
              <a:latin typeface="Times New Roman" panose="02020603050405020304" pitchFamily="18" charset="0"/>
              <a:cs typeface="Times New Roman" panose="02020603050405020304" pitchFamily="18" charset="0"/>
            </a:endParaRPr>
          </a:p>
          <a:p>
            <a:r>
              <a:rPr lang="en-US" sz="2300" b="1" i="1" spc="300" dirty="0">
                <a:solidFill>
                  <a:srgbClr val="002060"/>
                </a:solidFill>
                <a:latin typeface="Times New Roman" panose="02020603050405020304" pitchFamily="18" charset="0"/>
                <a:cs typeface="Times New Roman" panose="02020603050405020304" pitchFamily="18" charset="0"/>
              </a:rPr>
              <a:t>This system is super-cost effective and can give the user, the ability to control any electronic device without even spending for a remote control &amp; protect the home.</a:t>
            </a:r>
          </a:p>
          <a:p>
            <a:endParaRPr lang="en-US" sz="2200" b="1" i="1" spc="3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136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par>
                                <p:cTn id="10" presetID="26"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80">
                                          <p:stCondLst>
                                            <p:cond delay="0"/>
                                          </p:stCondLst>
                                        </p:cTn>
                                        <p:tgtEl>
                                          <p:spTgt spid="4">
                                            <p:txEl>
                                              <p:pRg st="0" end="0"/>
                                            </p:txEl>
                                          </p:spTgt>
                                        </p:tgtEl>
                                      </p:cBhvr>
                                    </p:animEffect>
                                    <p:anim calcmode="lin" valueType="num">
                                      <p:cBhvr>
                                        <p:cTn id="13"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xEl>
                                              <p:pRg st="0" end="0"/>
                                            </p:txEl>
                                          </p:spTgt>
                                        </p:tgtEl>
                                      </p:cBhvr>
                                      <p:to x="100000" y="60000"/>
                                    </p:animScale>
                                    <p:animScale>
                                      <p:cBhvr>
                                        <p:cTn id="19" dur="166" decel="50000">
                                          <p:stCondLst>
                                            <p:cond delay="676"/>
                                          </p:stCondLst>
                                        </p:cTn>
                                        <p:tgtEl>
                                          <p:spTgt spid="4">
                                            <p:txEl>
                                              <p:pRg st="0" end="0"/>
                                            </p:txEl>
                                          </p:spTgt>
                                        </p:tgtEl>
                                      </p:cBhvr>
                                      <p:to x="100000" y="100000"/>
                                    </p:animScale>
                                    <p:animScale>
                                      <p:cBhvr>
                                        <p:cTn id="20" dur="26">
                                          <p:stCondLst>
                                            <p:cond delay="1312"/>
                                          </p:stCondLst>
                                        </p:cTn>
                                        <p:tgtEl>
                                          <p:spTgt spid="4">
                                            <p:txEl>
                                              <p:pRg st="0" end="0"/>
                                            </p:txEl>
                                          </p:spTgt>
                                        </p:tgtEl>
                                      </p:cBhvr>
                                      <p:to x="100000" y="80000"/>
                                    </p:animScale>
                                    <p:animScale>
                                      <p:cBhvr>
                                        <p:cTn id="21" dur="166" decel="50000">
                                          <p:stCondLst>
                                            <p:cond delay="1338"/>
                                          </p:stCondLst>
                                        </p:cTn>
                                        <p:tgtEl>
                                          <p:spTgt spid="4">
                                            <p:txEl>
                                              <p:pRg st="0" end="0"/>
                                            </p:txEl>
                                          </p:spTgt>
                                        </p:tgtEl>
                                      </p:cBhvr>
                                      <p:to x="100000" y="100000"/>
                                    </p:animScale>
                                    <p:animScale>
                                      <p:cBhvr>
                                        <p:cTn id="22" dur="26">
                                          <p:stCondLst>
                                            <p:cond delay="1642"/>
                                          </p:stCondLst>
                                        </p:cTn>
                                        <p:tgtEl>
                                          <p:spTgt spid="4">
                                            <p:txEl>
                                              <p:pRg st="0" end="0"/>
                                            </p:txEl>
                                          </p:spTgt>
                                        </p:tgtEl>
                                      </p:cBhvr>
                                      <p:to x="100000" y="90000"/>
                                    </p:animScale>
                                    <p:animScale>
                                      <p:cBhvr>
                                        <p:cTn id="23" dur="166" decel="50000">
                                          <p:stCondLst>
                                            <p:cond delay="1668"/>
                                          </p:stCondLst>
                                        </p:cTn>
                                        <p:tgtEl>
                                          <p:spTgt spid="4">
                                            <p:txEl>
                                              <p:pRg st="0" end="0"/>
                                            </p:txEl>
                                          </p:spTgt>
                                        </p:tgtEl>
                                      </p:cBhvr>
                                      <p:to x="100000" y="100000"/>
                                    </p:animScale>
                                    <p:animScale>
                                      <p:cBhvr>
                                        <p:cTn id="24" dur="26">
                                          <p:stCondLst>
                                            <p:cond delay="1808"/>
                                          </p:stCondLst>
                                        </p:cTn>
                                        <p:tgtEl>
                                          <p:spTgt spid="4">
                                            <p:txEl>
                                              <p:pRg st="0" end="0"/>
                                            </p:txEl>
                                          </p:spTgt>
                                        </p:tgtEl>
                                      </p:cBhvr>
                                      <p:to x="100000" y="95000"/>
                                    </p:animScale>
                                    <p:animScale>
                                      <p:cBhvr>
                                        <p:cTn id="25" dur="166" decel="50000">
                                          <p:stCondLst>
                                            <p:cond delay="1834"/>
                                          </p:stCondLst>
                                        </p:cTn>
                                        <p:tgtEl>
                                          <p:spTgt spid="4">
                                            <p:txEl>
                                              <p:pRg st="0" end="0"/>
                                            </p:txEl>
                                          </p:spTgt>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down)">
                                      <p:cBhvr>
                                        <p:cTn id="28" dur="580">
                                          <p:stCondLst>
                                            <p:cond delay="0"/>
                                          </p:stCondLst>
                                        </p:cTn>
                                        <p:tgtEl>
                                          <p:spTgt spid="4">
                                            <p:txEl>
                                              <p:pRg st="2" end="2"/>
                                            </p:txEl>
                                          </p:spTgt>
                                        </p:tgtEl>
                                      </p:cBhvr>
                                    </p:animEffect>
                                    <p:anim calcmode="lin" valueType="num">
                                      <p:cBhvr>
                                        <p:cTn id="29"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4">
                                            <p:txEl>
                                              <p:pRg st="2" end="2"/>
                                            </p:txEl>
                                          </p:spTgt>
                                        </p:tgtEl>
                                      </p:cBhvr>
                                      <p:to x="100000" y="60000"/>
                                    </p:animScale>
                                    <p:animScale>
                                      <p:cBhvr>
                                        <p:cTn id="35" dur="166" decel="50000">
                                          <p:stCondLst>
                                            <p:cond delay="676"/>
                                          </p:stCondLst>
                                        </p:cTn>
                                        <p:tgtEl>
                                          <p:spTgt spid="4">
                                            <p:txEl>
                                              <p:pRg st="2" end="2"/>
                                            </p:txEl>
                                          </p:spTgt>
                                        </p:tgtEl>
                                      </p:cBhvr>
                                      <p:to x="100000" y="100000"/>
                                    </p:animScale>
                                    <p:animScale>
                                      <p:cBhvr>
                                        <p:cTn id="36" dur="26">
                                          <p:stCondLst>
                                            <p:cond delay="1312"/>
                                          </p:stCondLst>
                                        </p:cTn>
                                        <p:tgtEl>
                                          <p:spTgt spid="4">
                                            <p:txEl>
                                              <p:pRg st="2" end="2"/>
                                            </p:txEl>
                                          </p:spTgt>
                                        </p:tgtEl>
                                      </p:cBhvr>
                                      <p:to x="100000" y="80000"/>
                                    </p:animScale>
                                    <p:animScale>
                                      <p:cBhvr>
                                        <p:cTn id="37" dur="166" decel="50000">
                                          <p:stCondLst>
                                            <p:cond delay="1338"/>
                                          </p:stCondLst>
                                        </p:cTn>
                                        <p:tgtEl>
                                          <p:spTgt spid="4">
                                            <p:txEl>
                                              <p:pRg st="2" end="2"/>
                                            </p:txEl>
                                          </p:spTgt>
                                        </p:tgtEl>
                                      </p:cBhvr>
                                      <p:to x="100000" y="100000"/>
                                    </p:animScale>
                                    <p:animScale>
                                      <p:cBhvr>
                                        <p:cTn id="38" dur="26">
                                          <p:stCondLst>
                                            <p:cond delay="1642"/>
                                          </p:stCondLst>
                                        </p:cTn>
                                        <p:tgtEl>
                                          <p:spTgt spid="4">
                                            <p:txEl>
                                              <p:pRg st="2" end="2"/>
                                            </p:txEl>
                                          </p:spTgt>
                                        </p:tgtEl>
                                      </p:cBhvr>
                                      <p:to x="100000" y="90000"/>
                                    </p:animScale>
                                    <p:animScale>
                                      <p:cBhvr>
                                        <p:cTn id="39" dur="166" decel="50000">
                                          <p:stCondLst>
                                            <p:cond delay="1668"/>
                                          </p:stCondLst>
                                        </p:cTn>
                                        <p:tgtEl>
                                          <p:spTgt spid="4">
                                            <p:txEl>
                                              <p:pRg st="2" end="2"/>
                                            </p:txEl>
                                          </p:spTgt>
                                        </p:tgtEl>
                                      </p:cBhvr>
                                      <p:to x="100000" y="100000"/>
                                    </p:animScale>
                                    <p:animScale>
                                      <p:cBhvr>
                                        <p:cTn id="40" dur="26">
                                          <p:stCondLst>
                                            <p:cond delay="1808"/>
                                          </p:stCondLst>
                                        </p:cTn>
                                        <p:tgtEl>
                                          <p:spTgt spid="4">
                                            <p:txEl>
                                              <p:pRg st="2" end="2"/>
                                            </p:txEl>
                                          </p:spTgt>
                                        </p:tgtEl>
                                      </p:cBhvr>
                                      <p:to x="100000" y="95000"/>
                                    </p:animScale>
                                    <p:animScale>
                                      <p:cBhvr>
                                        <p:cTn id="41" dur="166" decel="50000">
                                          <p:stCondLst>
                                            <p:cond delay="1834"/>
                                          </p:stCondLst>
                                        </p:cTn>
                                        <p:tgtEl>
                                          <p:spTgt spid="4">
                                            <p:txEl>
                                              <p:pRg st="2" end="2"/>
                                            </p:txEl>
                                          </p:spTgt>
                                        </p:tgtEl>
                                      </p:cBhvr>
                                      <p:to x="100000" y="100000"/>
                                    </p:animScale>
                                  </p:childTnLst>
                                </p:cTn>
                              </p:par>
                              <p:par>
                                <p:cTn id="42" presetID="26" presetClass="entr" presetSubtype="0" fill="hold" grpId="0" nodeType="with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wipe(down)">
                                      <p:cBhvr>
                                        <p:cTn id="44" dur="580">
                                          <p:stCondLst>
                                            <p:cond delay="0"/>
                                          </p:stCondLst>
                                        </p:cTn>
                                        <p:tgtEl>
                                          <p:spTgt spid="4">
                                            <p:txEl>
                                              <p:pRg st="4" end="4"/>
                                            </p:txEl>
                                          </p:spTgt>
                                        </p:tgtEl>
                                      </p:cBhvr>
                                    </p:animEffect>
                                    <p:anim calcmode="lin" valueType="num">
                                      <p:cBhvr>
                                        <p:cTn id="45" dur="1822" tmFilter="0,0; 0.14,0.36; 0.43,0.73; 0.71,0.91; 1.0,1.0">
                                          <p:stCondLst>
                                            <p:cond delay="0"/>
                                          </p:stCondLst>
                                        </p:cTn>
                                        <p:tgtEl>
                                          <p:spTgt spid="4">
                                            <p:txEl>
                                              <p:pRg st="4" end="4"/>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4">
                                            <p:txEl>
                                              <p:pRg st="4" end="4"/>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4">
                                            <p:txEl>
                                              <p:pRg st="4" end="4"/>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4">
                                            <p:txEl>
                                              <p:pRg st="4" end="4"/>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4">
                                            <p:txEl>
                                              <p:pRg st="4" end="4"/>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4">
                                            <p:txEl>
                                              <p:pRg st="4" end="4"/>
                                            </p:txEl>
                                          </p:spTgt>
                                        </p:tgtEl>
                                      </p:cBhvr>
                                      <p:to x="100000" y="60000"/>
                                    </p:animScale>
                                    <p:animScale>
                                      <p:cBhvr>
                                        <p:cTn id="51" dur="166" decel="50000">
                                          <p:stCondLst>
                                            <p:cond delay="676"/>
                                          </p:stCondLst>
                                        </p:cTn>
                                        <p:tgtEl>
                                          <p:spTgt spid="4">
                                            <p:txEl>
                                              <p:pRg st="4" end="4"/>
                                            </p:txEl>
                                          </p:spTgt>
                                        </p:tgtEl>
                                      </p:cBhvr>
                                      <p:to x="100000" y="100000"/>
                                    </p:animScale>
                                    <p:animScale>
                                      <p:cBhvr>
                                        <p:cTn id="52" dur="26">
                                          <p:stCondLst>
                                            <p:cond delay="1312"/>
                                          </p:stCondLst>
                                        </p:cTn>
                                        <p:tgtEl>
                                          <p:spTgt spid="4">
                                            <p:txEl>
                                              <p:pRg st="4" end="4"/>
                                            </p:txEl>
                                          </p:spTgt>
                                        </p:tgtEl>
                                      </p:cBhvr>
                                      <p:to x="100000" y="80000"/>
                                    </p:animScale>
                                    <p:animScale>
                                      <p:cBhvr>
                                        <p:cTn id="53" dur="166" decel="50000">
                                          <p:stCondLst>
                                            <p:cond delay="1338"/>
                                          </p:stCondLst>
                                        </p:cTn>
                                        <p:tgtEl>
                                          <p:spTgt spid="4">
                                            <p:txEl>
                                              <p:pRg st="4" end="4"/>
                                            </p:txEl>
                                          </p:spTgt>
                                        </p:tgtEl>
                                      </p:cBhvr>
                                      <p:to x="100000" y="100000"/>
                                    </p:animScale>
                                    <p:animScale>
                                      <p:cBhvr>
                                        <p:cTn id="54" dur="26">
                                          <p:stCondLst>
                                            <p:cond delay="1642"/>
                                          </p:stCondLst>
                                        </p:cTn>
                                        <p:tgtEl>
                                          <p:spTgt spid="4">
                                            <p:txEl>
                                              <p:pRg st="4" end="4"/>
                                            </p:txEl>
                                          </p:spTgt>
                                        </p:tgtEl>
                                      </p:cBhvr>
                                      <p:to x="100000" y="90000"/>
                                    </p:animScale>
                                    <p:animScale>
                                      <p:cBhvr>
                                        <p:cTn id="55" dur="166" decel="50000">
                                          <p:stCondLst>
                                            <p:cond delay="1668"/>
                                          </p:stCondLst>
                                        </p:cTn>
                                        <p:tgtEl>
                                          <p:spTgt spid="4">
                                            <p:txEl>
                                              <p:pRg st="4" end="4"/>
                                            </p:txEl>
                                          </p:spTgt>
                                        </p:tgtEl>
                                      </p:cBhvr>
                                      <p:to x="100000" y="100000"/>
                                    </p:animScale>
                                    <p:animScale>
                                      <p:cBhvr>
                                        <p:cTn id="56" dur="26">
                                          <p:stCondLst>
                                            <p:cond delay="1808"/>
                                          </p:stCondLst>
                                        </p:cTn>
                                        <p:tgtEl>
                                          <p:spTgt spid="4">
                                            <p:txEl>
                                              <p:pRg st="4" end="4"/>
                                            </p:txEl>
                                          </p:spTgt>
                                        </p:tgtEl>
                                      </p:cBhvr>
                                      <p:to x="100000" y="95000"/>
                                    </p:animScale>
                                    <p:animScale>
                                      <p:cBhvr>
                                        <p:cTn id="57" dur="166" decel="50000">
                                          <p:stCondLst>
                                            <p:cond delay="1834"/>
                                          </p:stCondLst>
                                        </p:cTn>
                                        <p:tgtEl>
                                          <p:spTgt spid="4">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11163300" y="0"/>
            <a:ext cx="1028700" cy="6740307"/>
          </a:xfrm>
          <a:prstGeom prst="rect">
            <a:avLst/>
          </a:prstGeom>
        </p:spPr>
        <p:txBody>
          <a:bodyPr wrap="square">
            <a:spAutoFit/>
          </a:bodyPr>
          <a:lstStyle/>
          <a:p>
            <a:pPr algn="ctr"/>
            <a:r>
              <a:rPr lang="en-IN" b="1" i="1">
                <a:solidFill>
                  <a:schemeClr val="tx2"/>
                </a:solidFill>
                <a:latin typeface="Times New Roman" panose="02020603050405020304" pitchFamily="18" charset="0"/>
                <a:cs typeface="Times New Roman" panose="02020603050405020304" pitchFamily="18" charset="0"/>
              </a:rPr>
              <a:t>T</a:t>
            </a:r>
          </a:p>
          <a:p>
            <a:pPr algn="ctr"/>
            <a:r>
              <a:rPr lang="en-IN" b="1" i="1">
                <a:solidFill>
                  <a:schemeClr val="tx2"/>
                </a:solidFill>
                <a:latin typeface="Times New Roman" panose="02020603050405020304" pitchFamily="18" charset="0"/>
                <a:cs typeface="Times New Roman" panose="02020603050405020304" pitchFamily="18" charset="0"/>
              </a:rPr>
              <a:t>H</a:t>
            </a:r>
          </a:p>
          <a:p>
            <a:pPr algn="ctr"/>
            <a:r>
              <a:rPr lang="en-IN" b="1" i="1">
                <a:solidFill>
                  <a:schemeClr val="tx2"/>
                </a:solidFill>
                <a:latin typeface="Times New Roman" panose="02020603050405020304" pitchFamily="18" charset="0"/>
                <a:cs typeface="Times New Roman" panose="02020603050405020304" pitchFamily="18" charset="0"/>
              </a:rPr>
              <a:t>E</a:t>
            </a:r>
          </a:p>
          <a:p>
            <a:pPr algn="ctr"/>
            <a:endParaRPr lang="en-IN" b="1" i="1">
              <a:solidFill>
                <a:schemeClr val="tx2"/>
              </a:solidFill>
              <a:latin typeface="Times New Roman" panose="02020603050405020304" pitchFamily="18" charset="0"/>
              <a:cs typeface="Times New Roman" panose="02020603050405020304" pitchFamily="18" charset="0"/>
            </a:endParaRPr>
          </a:p>
          <a:p>
            <a:pPr algn="ctr"/>
            <a:r>
              <a:rPr lang="en-IN" b="1" i="1">
                <a:solidFill>
                  <a:schemeClr val="tx2"/>
                </a:solidFill>
                <a:latin typeface="Times New Roman" panose="02020603050405020304" pitchFamily="18" charset="0"/>
                <a:cs typeface="Times New Roman" panose="02020603050405020304" pitchFamily="18" charset="0"/>
              </a:rPr>
              <a:t>B</a:t>
            </a:r>
          </a:p>
          <a:p>
            <a:pPr algn="ctr"/>
            <a:r>
              <a:rPr lang="en-IN" b="1" i="1">
                <a:solidFill>
                  <a:schemeClr val="tx2"/>
                </a:solidFill>
                <a:latin typeface="Times New Roman" panose="02020603050405020304" pitchFamily="18" charset="0"/>
                <a:cs typeface="Times New Roman" panose="02020603050405020304" pitchFamily="18" charset="0"/>
              </a:rPr>
              <a:t>L</a:t>
            </a:r>
          </a:p>
          <a:p>
            <a:pPr algn="ctr"/>
            <a:r>
              <a:rPr lang="en-IN" b="1" i="1">
                <a:solidFill>
                  <a:schemeClr val="tx2"/>
                </a:solidFill>
                <a:latin typeface="Times New Roman" panose="02020603050405020304" pitchFamily="18" charset="0"/>
                <a:cs typeface="Times New Roman" panose="02020603050405020304" pitchFamily="18" charset="0"/>
              </a:rPr>
              <a:t>U</a:t>
            </a:r>
          </a:p>
          <a:p>
            <a:pPr algn="ctr"/>
            <a:r>
              <a:rPr lang="en-IN" b="1" i="1">
                <a:solidFill>
                  <a:schemeClr val="tx2"/>
                </a:solidFill>
                <a:latin typeface="Times New Roman" panose="02020603050405020304" pitchFamily="18" charset="0"/>
                <a:cs typeface="Times New Roman" panose="02020603050405020304" pitchFamily="18" charset="0"/>
              </a:rPr>
              <a:t>E</a:t>
            </a:r>
          </a:p>
          <a:p>
            <a:pPr algn="ctr"/>
            <a:r>
              <a:rPr lang="en-IN" b="1" i="1">
                <a:solidFill>
                  <a:schemeClr val="tx2"/>
                </a:solidFill>
                <a:latin typeface="Times New Roman" panose="02020603050405020304" pitchFamily="18" charset="0"/>
                <a:cs typeface="Times New Roman" panose="02020603050405020304" pitchFamily="18" charset="0"/>
              </a:rPr>
              <a:t>T</a:t>
            </a:r>
          </a:p>
          <a:p>
            <a:pPr algn="ctr"/>
            <a:r>
              <a:rPr lang="en-IN" b="1" i="1">
                <a:solidFill>
                  <a:schemeClr val="tx2"/>
                </a:solidFill>
                <a:latin typeface="Times New Roman" panose="02020603050405020304" pitchFamily="18" charset="0"/>
                <a:cs typeface="Times New Roman" panose="02020603050405020304" pitchFamily="18" charset="0"/>
              </a:rPr>
              <a:t>O</a:t>
            </a:r>
          </a:p>
          <a:p>
            <a:pPr algn="ctr"/>
            <a:r>
              <a:rPr lang="en-IN" b="1" i="1">
                <a:solidFill>
                  <a:schemeClr val="tx2"/>
                </a:solidFill>
                <a:latin typeface="Times New Roman" panose="02020603050405020304" pitchFamily="18" charset="0"/>
                <a:cs typeface="Times New Roman" panose="02020603050405020304" pitchFamily="18" charset="0"/>
              </a:rPr>
              <a:t>O</a:t>
            </a:r>
          </a:p>
          <a:p>
            <a:pPr algn="ctr"/>
            <a:r>
              <a:rPr lang="en-IN" b="1" i="1">
                <a:solidFill>
                  <a:schemeClr val="tx2"/>
                </a:solidFill>
                <a:latin typeface="Times New Roman" panose="02020603050405020304" pitchFamily="18" charset="0"/>
                <a:cs typeface="Times New Roman" panose="02020603050405020304" pitchFamily="18" charset="0"/>
              </a:rPr>
              <a:t>T</a:t>
            </a:r>
          </a:p>
          <a:p>
            <a:pPr algn="ctr"/>
            <a:r>
              <a:rPr lang="en-IN" b="1" i="1">
                <a:solidFill>
                  <a:schemeClr val="tx2"/>
                </a:solidFill>
                <a:latin typeface="Times New Roman" panose="02020603050405020304" pitchFamily="18" charset="0"/>
                <a:cs typeface="Times New Roman" panose="02020603050405020304" pitchFamily="18" charset="0"/>
              </a:rPr>
              <a:t>H</a:t>
            </a:r>
          </a:p>
          <a:p>
            <a:pPr algn="ctr"/>
            <a:endParaRPr lang="en-IN" b="1" i="1">
              <a:solidFill>
                <a:schemeClr val="tx2"/>
              </a:solidFill>
              <a:latin typeface="Times New Roman" panose="02020603050405020304" pitchFamily="18" charset="0"/>
              <a:cs typeface="Times New Roman" panose="02020603050405020304" pitchFamily="18" charset="0"/>
            </a:endParaRPr>
          </a:p>
          <a:p>
            <a:pPr algn="ctr"/>
            <a:r>
              <a:rPr lang="en-IN" b="1" i="1">
                <a:solidFill>
                  <a:schemeClr val="tx2"/>
                </a:solidFill>
                <a:latin typeface="Times New Roman" panose="02020603050405020304" pitchFamily="18" charset="0"/>
                <a:cs typeface="Times New Roman" panose="02020603050405020304" pitchFamily="18" charset="0"/>
              </a:rPr>
              <a:t>I</a:t>
            </a:r>
          </a:p>
          <a:p>
            <a:pPr algn="ctr"/>
            <a:r>
              <a:rPr lang="en-IN" b="1" i="1">
                <a:solidFill>
                  <a:schemeClr val="tx2"/>
                </a:solidFill>
                <a:latin typeface="Times New Roman" panose="02020603050405020304" pitchFamily="18" charset="0"/>
                <a:cs typeface="Times New Roman" panose="02020603050405020304" pitchFamily="18" charset="0"/>
              </a:rPr>
              <a:t>N</a:t>
            </a:r>
          </a:p>
          <a:p>
            <a:pPr algn="ctr"/>
            <a:r>
              <a:rPr lang="en-IN" b="1" i="1">
                <a:solidFill>
                  <a:schemeClr val="tx2"/>
                </a:solidFill>
                <a:latin typeface="Times New Roman" panose="02020603050405020304" pitchFamily="18" charset="0"/>
                <a:cs typeface="Times New Roman" panose="02020603050405020304" pitchFamily="18" charset="0"/>
              </a:rPr>
              <a:t>P</a:t>
            </a:r>
          </a:p>
          <a:p>
            <a:pPr algn="ctr"/>
            <a:r>
              <a:rPr lang="en-IN" b="1" i="1">
                <a:solidFill>
                  <a:schemeClr val="tx2"/>
                </a:solidFill>
                <a:latin typeface="Times New Roman" panose="02020603050405020304" pitchFamily="18" charset="0"/>
                <a:cs typeface="Times New Roman" panose="02020603050405020304" pitchFamily="18" charset="0"/>
              </a:rPr>
              <a:t>U</a:t>
            </a:r>
          </a:p>
          <a:p>
            <a:pPr algn="ctr"/>
            <a:r>
              <a:rPr lang="en-IN" b="1" i="1">
                <a:solidFill>
                  <a:schemeClr val="tx2"/>
                </a:solidFill>
                <a:latin typeface="Times New Roman" panose="02020603050405020304" pitchFamily="18" charset="0"/>
                <a:cs typeface="Times New Roman" panose="02020603050405020304" pitchFamily="18" charset="0"/>
              </a:rPr>
              <a:t>T</a:t>
            </a:r>
          </a:p>
          <a:p>
            <a:pPr algn="ctr"/>
            <a:endParaRPr lang="en-IN" b="1" i="1">
              <a:solidFill>
                <a:schemeClr val="tx2"/>
              </a:solidFill>
              <a:latin typeface="Times New Roman" panose="02020603050405020304" pitchFamily="18" charset="0"/>
              <a:cs typeface="Times New Roman" panose="02020603050405020304" pitchFamily="18" charset="0"/>
            </a:endParaRPr>
          </a:p>
          <a:p>
            <a:pPr algn="ctr"/>
            <a:r>
              <a:rPr lang="en-IN" b="1" i="1">
                <a:solidFill>
                  <a:schemeClr val="tx2"/>
                </a:solidFill>
                <a:latin typeface="Times New Roman" panose="02020603050405020304" pitchFamily="18" charset="0"/>
                <a:cs typeface="Times New Roman" panose="02020603050405020304" pitchFamily="18" charset="0"/>
              </a:rPr>
              <a:t>U</a:t>
            </a:r>
          </a:p>
          <a:p>
            <a:pPr algn="ctr"/>
            <a:r>
              <a:rPr lang="en-IN" b="1" i="1">
                <a:solidFill>
                  <a:schemeClr val="tx2"/>
                </a:solidFill>
                <a:latin typeface="Times New Roman" panose="02020603050405020304" pitchFamily="18" charset="0"/>
                <a:cs typeface="Times New Roman" panose="02020603050405020304" pitchFamily="18" charset="0"/>
              </a:rPr>
              <a:t>N</a:t>
            </a:r>
          </a:p>
          <a:p>
            <a:pPr algn="ctr"/>
            <a:r>
              <a:rPr lang="en-IN" b="1" i="1">
                <a:solidFill>
                  <a:schemeClr val="tx2"/>
                </a:solidFill>
                <a:latin typeface="Times New Roman" panose="02020603050405020304" pitchFamily="18" charset="0"/>
                <a:cs typeface="Times New Roman" panose="02020603050405020304" pitchFamily="18" charset="0"/>
              </a:rPr>
              <a:t>I</a:t>
            </a:r>
          </a:p>
          <a:p>
            <a:pPr algn="ctr"/>
            <a:r>
              <a:rPr lang="en-IN" b="1" i="1">
                <a:solidFill>
                  <a:schemeClr val="tx2"/>
                </a:solidFill>
                <a:latin typeface="Times New Roman" panose="02020603050405020304" pitchFamily="18" charset="0"/>
                <a:cs typeface="Times New Roman" panose="02020603050405020304" pitchFamily="18" charset="0"/>
              </a:rPr>
              <a:t>T </a:t>
            </a:r>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163300" cy="6857999"/>
          </a:xfrm>
          <a:prstGeom prst="rect">
            <a:avLst/>
          </a:prstGeom>
        </p:spPr>
      </p:pic>
    </p:spTree>
    <p:extLst>
      <p:ext uri="{BB962C8B-B14F-4D97-AF65-F5344CB8AC3E}">
        <p14:creationId xmlns:p14="http://schemas.microsoft.com/office/powerpoint/2010/main" val="24139956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0" y="58847"/>
            <a:ext cx="12192000" cy="646331"/>
          </a:xfrm>
          <a:prstGeom prst="rect">
            <a:avLst/>
          </a:prstGeom>
        </p:spPr>
        <p:txBody>
          <a:bodyPr wrap="square">
            <a:spAutoFit/>
          </a:bodyPr>
          <a:lstStyle/>
          <a:p>
            <a:pPr algn="ctr"/>
            <a:r>
              <a:rPr lang="en-IN" sz="3600" b="1" i="1" kern="3800" spc="1070" dirty="0">
                <a:solidFill>
                  <a:schemeClr val="tx2"/>
                </a:solidFill>
                <a:latin typeface="Times New Roman" panose="02020603050405020304" pitchFamily="18" charset="0"/>
                <a:cs typeface="Times New Roman" panose="02020603050405020304" pitchFamily="18" charset="0"/>
              </a:rPr>
              <a:t>THE</a:t>
            </a:r>
            <a:r>
              <a:rPr lang="en-IN" sz="3600" b="1" i="1" kern="1300" spc="600" dirty="0">
                <a:solidFill>
                  <a:schemeClr val="tx2"/>
                </a:solidFill>
                <a:latin typeface="Times New Roman" panose="02020603050405020304" pitchFamily="18" charset="0"/>
                <a:cs typeface="Times New Roman" panose="02020603050405020304" pitchFamily="18" charset="0"/>
              </a:rPr>
              <a:t> OUTPUT UNIT </a:t>
            </a:r>
            <a:endParaRPr lang="en-IN" sz="3600" kern="1300" spc="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5178"/>
            <a:ext cx="12191999" cy="6152822"/>
          </a:xfrm>
          <a:prstGeom prst="rect">
            <a:avLst/>
          </a:prstGeom>
        </p:spPr>
      </p:pic>
    </p:spTree>
    <p:extLst>
      <p:ext uri="{BB962C8B-B14F-4D97-AF65-F5344CB8AC3E}">
        <p14:creationId xmlns:p14="http://schemas.microsoft.com/office/powerpoint/2010/main" val="34008008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0" y="6110069"/>
            <a:ext cx="12192000" cy="646331"/>
          </a:xfrm>
          <a:prstGeom prst="rect">
            <a:avLst/>
          </a:prstGeom>
        </p:spPr>
        <p:txBody>
          <a:bodyPr wrap="square">
            <a:spAutoFit/>
          </a:bodyPr>
          <a:lstStyle/>
          <a:p>
            <a:pPr algn="ctr"/>
            <a:r>
              <a:rPr lang="en-IN" sz="3600" b="1" i="1" kern="3800" spc="1070" dirty="0">
                <a:solidFill>
                  <a:schemeClr val="tx2"/>
                </a:solidFill>
                <a:latin typeface="Times New Roman" panose="02020603050405020304" pitchFamily="18" charset="0"/>
                <a:cs typeface="Times New Roman" panose="02020603050405020304" pitchFamily="18" charset="0"/>
              </a:rPr>
              <a:t>THE</a:t>
            </a:r>
            <a:r>
              <a:rPr lang="en-IN" sz="3600" b="1" i="1" kern="1300" spc="600" dirty="0">
                <a:solidFill>
                  <a:schemeClr val="tx2"/>
                </a:solidFill>
                <a:latin typeface="Times New Roman" panose="02020603050405020304" pitchFamily="18" charset="0"/>
                <a:cs typeface="Times New Roman" panose="02020603050405020304" pitchFamily="18" charset="0"/>
              </a:rPr>
              <a:t> LOCKING &amp; UNLOCKING UNIT </a:t>
            </a:r>
            <a:endParaRPr lang="en-IN" sz="3600" kern="1300" spc="600" dirty="0"/>
          </a:p>
        </p:txBody>
      </p:sp>
      <p:pic>
        <p:nvPicPr>
          <p:cNvPr id="8" name="Picture 7">
            <a:extLst>
              <a:ext uri="{FF2B5EF4-FFF2-40B4-BE49-F238E27FC236}">
                <a16:creationId xmlns:a16="http://schemas.microsoft.com/office/drawing/2014/main" id="{E5BB5328-280C-4A63-A341-D75EDF46173E}"/>
              </a:ext>
            </a:extLst>
          </p:cNvPr>
          <p:cNvPicPr>
            <a:picLocks noChangeAspect="1"/>
          </p:cNvPicPr>
          <p:nvPr/>
        </p:nvPicPr>
        <p:blipFill rotWithShape="1">
          <a:blip r:embed="rId3"/>
          <a:srcRect l="1060" r="1017"/>
          <a:stretch/>
        </p:blipFill>
        <p:spPr>
          <a:xfrm>
            <a:off x="-530" y="-297"/>
            <a:ext cx="12192529" cy="6110366"/>
          </a:xfrm>
          <a:prstGeom prst="rect">
            <a:avLst/>
          </a:prstGeom>
        </p:spPr>
      </p:pic>
    </p:spTree>
    <p:extLst>
      <p:ext uri="{BB962C8B-B14F-4D97-AF65-F5344CB8AC3E}">
        <p14:creationId xmlns:p14="http://schemas.microsoft.com/office/powerpoint/2010/main" val="4392022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3057" cy="6858594"/>
          </a:xfrm>
          <a:prstGeom prst="rect">
            <a:avLst/>
          </a:prstGeom>
        </p:spPr>
      </p:pic>
      <p:sp>
        <p:nvSpPr>
          <p:cNvPr id="2" name="Title 1"/>
          <p:cNvSpPr>
            <a:spLocks noGrp="1"/>
          </p:cNvSpPr>
          <p:nvPr>
            <p:ph type="title"/>
          </p:nvPr>
        </p:nvSpPr>
        <p:spPr>
          <a:xfrm>
            <a:off x="0" y="0"/>
            <a:ext cx="12192000" cy="1223427"/>
          </a:xfrm>
        </p:spPr>
        <p:txBody>
          <a:bodyPr/>
          <a:lstStyle/>
          <a:p>
            <a:pPr algn="ctr"/>
            <a:r>
              <a:rPr lang="en-US" b="1" spc="300" dirty="0">
                <a:solidFill>
                  <a:schemeClr val="bg1"/>
                </a:solidFill>
                <a:latin typeface="Times New Roman" panose="02020603050405020304" pitchFamily="18" charset="0"/>
                <a:cs typeface="Times New Roman" panose="02020603050405020304" pitchFamily="18" charset="0"/>
              </a:rPr>
              <a:t>Applications</a:t>
            </a:r>
            <a:endParaRPr lang="en-IN" dirty="0">
              <a:solidFill>
                <a:schemeClr val="bg1"/>
              </a:solidFill>
            </a:endParaRPr>
          </a:p>
        </p:txBody>
      </p:sp>
      <p:sp>
        <p:nvSpPr>
          <p:cNvPr id="4" name="Rectangle 3"/>
          <p:cNvSpPr/>
          <p:nvPr/>
        </p:nvSpPr>
        <p:spPr>
          <a:xfrm>
            <a:off x="-1057" y="1223427"/>
            <a:ext cx="12193057" cy="5632311"/>
          </a:xfrm>
          <a:prstGeom prst="rect">
            <a:avLst/>
          </a:prstGeom>
        </p:spPr>
        <p:txBody>
          <a:bodyPr wrap="square">
            <a:spAutoFit/>
          </a:bodyPr>
          <a:lstStyle/>
          <a:p>
            <a:pPr marL="285750" indent="-285750">
              <a:buFont typeface="Arial" panose="020B0604020202020204" pitchFamily="34" charset="0"/>
              <a:buChar char="•"/>
            </a:pPr>
            <a:endParaRPr lang="en-IN" sz="2000" b="1" dirty="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solidFill>
                  <a:srgbClr val="FFFF00"/>
                </a:solidFill>
                <a:latin typeface="Times New Roman" panose="02020603050405020304" pitchFamily="18" charset="0"/>
                <a:cs typeface="Times New Roman" panose="02020603050405020304" pitchFamily="18" charset="0"/>
              </a:rPr>
              <a:t>Using this project, we can turn on or off appliances remotely i.e. using a phone or tablet. </a:t>
            </a:r>
          </a:p>
          <a:p>
            <a:pPr marL="285750" indent="-285750">
              <a:buFont typeface="Arial" panose="020B0604020202020204" pitchFamily="34" charset="0"/>
              <a:buChar char="•"/>
            </a:pPr>
            <a:endParaRPr lang="en-IN" sz="2000" b="1" dirty="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solidFill>
                  <a:srgbClr val="FFFF00"/>
                </a:solidFill>
                <a:latin typeface="Times New Roman" panose="02020603050405020304" pitchFamily="18" charset="0"/>
                <a:cs typeface="Times New Roman" panose="02020603050405020304" pitchFamily="18" charset="0"/>
              </a:rPr>
              <a:t>The project can be further expanded to a smart home automation system by including some sensors like light sensors, temperature sensors, safety sensors etc. and automatically adjust different parameters like room lighting, air conditioning (room temperature), door locks etc. and transmit the information to our phone. </a:t>
            </a:r>
          </a:p>
          <a:p>
            <a:pPr marL="285750" indent="-285750">
              <a:buFont typeface="Arial" panose="020B0604020202020204" pitchFamily="34" charset="0"/>
              <a:buChar char="•"/>
            </a:pPr>
            <a:endParaRPr lang="en-IN" sz="2000" b="1" dirty="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b="1" dirty="0">
                <a:solidFill>
                  <a:srgbClr val="FFFF00"/>
                </a:solidFill>
                <a:latin typeface="Times New Roman" panose="02020603050405020304" pitchFamily="18" charset="0"/>
                <a:cs typeface="Times New Roman" panose="02020603050405020304" pitchFamily="18" charset="0"/>
              </a:rPr>
              <a:t>Using tags we can make attendance system or who one entering in the room at particular  time i.e., if any person entered in the room we can find his/her name by tag passcode link with him that’s why we have to link the tags code with the person name or else person ID. This can be done by file handling.</a:t>
            </a:r>
          </a:p>
          <a:p>
            <a:pPr marL="285750" indent="-285750">
              <a:buFont typeface="Arial" panose="020B0604020202020204" pitchFamily="34" charset="0"/>
              <a:buChar char="•"/>
            </a:pPr>
            <a:endParaRPr lang="en-IN" sz="2000" b="1" dirty="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b="1" dirty="0">
                <a:solidFill>
                  <a:srgbClr val="FFFF00"/>
                </a:solidFill>
                <a:latin typeface="Times New Roman" panose="02020603050405020304" pitchFamily="18" charset="0"/>
                <a:cs typeface="Times New Roman" panose="02020603050405020304" pitchFamily="18" charset="0"/>
              </a:rPr>
              <a:t>We can used this whole system educational buildings, at governments buildings, especially at military camps and in laboratory and in the hospitals.</a:t>
            </a:r>
          </a:p>
          <a:p>
            <a:pPr marL="285750" indent="-285750">
              <a:buFont typeface="Arial" panose="020B0604020202020204" pitchFamily="34" charset="0"/>
              <a:buChar char="•"/>
            </a:pPr>
            <a:endParaRPr lang="en-IN" sz="2000" b="1" dirty="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solidFill>
                  <a:srgbClr val="FFFF00"/>
                </a:solidFill>
                <a:latin typeface="Times New Roman" panose="02020603050405020304" pitchFamily="18" charset="0"/>
                <a:cs typeface="Times New Roman" panose="02020603050405020304" pitchFamily="18" charset="0"/>
              </a:rPr>
              <a:t>Additionally, we can connect to internet and control the home from remote location over internet and also monitor the safety. </a:t>
            </a:r>
            <a:endParaRPr lang="en-IN" sz="2000" b="1" dirty="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468122"/>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0" y="0"/>
            <a:ext cx="12193057" cy="6858594"/>
          </a:xfrm>
          <a:prstGeom prst="rect">
            <a:avLst/>
          </a:prstGeom>
        </p:spPr>
      </p:pic>
      <p:sp>
        <p:nvSpPr>
          <p:cNvPr id="2" name="Title 1"/>
          <p:cNvSpPr>
            <a:spLocks noGrp="1"/>
          </p:cNvSpPr>
          <p:nvPr>
            <p:ph type="title"/>
          </p:nvPr>
        </p:nvSpPr>
        <p:spPr>
          <a:xfrm>
            <a:off x="0" y="0"/>
            <a:ext cx="12192000" cy="939800"/>
          </a:xfrm>
        </p:spPr>
        <p:txBody>
          <a:bodyPr>
            <a:normAutofit fontScale="90000"/>
          </a:bodyPr>
          <a:lstStyle/>
          <a:p>
            <a:pPr algn="ctr"/>
            <a:r>
              <a:rPr lang="en-US" b="1" spc="300" dirty="0">
                <a:latin typeface="Times New Roman" panose="02020603050405020304" pitchFamily="18" charset="0"/>
                <a:cs typeface="Times New Roman" panose="02020603050405020304" pitchFamily="18" charset="0"/>
              </a:rPr>
              <a:t> PCB </a:t>
            </a:r>
            <a:br>
              <a:rPr lang="en-US" b="1" spc="300" dirty="0">
                <a:latin typeface="Times New Roman" panose="02020603050405020304" pitchFamily="18" charset="0"/>
                <a:cs typeface="Times New Roman" panose="02020603050405020304" pitchFamily="18" charset="0"/>
              </a:rPr>
            </a:br>
            <a:r>
              <a:rPr lang="en-US" b="1" spc="300" dirty="0">
                <a:latin typeface="Times New Roman" panose="02020603050405020304" pitchFamily="18" charset="0"/>
                <a:cs typeface="Times New Roman" panose="02020603050405020304" pitchFamily="18" charset="0"/>
              </a:rPr>
              <a:t>view</a:t>
            </a:r>
            <a:endParaRPr lang="en-IN"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3282" b="24263"/>
          <a:stretch/>
        </p:blipFill>
        <p:spPr>
          <a:xfrm rot="16200000">
            <a:off x="-844550" y="844550"/>
            <a:ext cx="6858000" cy="51689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505" t="23674" r="75" b="24078"/>
          <a:stretch/>
        </p:blipFill>
        <p:spPr>
          <a:xfrm rot="5400000">
            <a:off x="6159503" y="825496"/>
            <a:ext cx="6857996" cy="5207001"/>
          </a:xfrm>
          <a:prstGeom prst="rect">
            <a:avLst/>
          </a:prstGeom>
        </p:spPr>
      </p:pic>
      <p:sp>
        <p:nvSpPr>
          <p:cNvPr id="9" name="Rectangle 8"/>
          <p:cNvSpPr/>
          <p:nvPr/>
        </p:nvSpPr>
        <p:spPr>
          <a:xfrm>
            <a:off x="4787900" y="939800"/>
            <a:ext cx="2730501" cy="1231106"/>
          </a:xfrm>
          <a:prstGeom prst="rect">
            <a:avLst/>
          </a:prstGeom>
        </p:spPr>
        <p:txBody>
          <a:bodyPr wrap="square">
            <a:spAutoFit/>
          </a:bodyPr>
          <a:lstStyle/>
          <a:p>
            <a:pPr algn="ctr"/>
            <a:r>
              <a:rPr lang="en-IN" b="1" i="1" dirty="0">
                <a:solidFill>
                  <a:schemeClr val="tx2"/>
                </a:solidFill>
                <a:latin typeface="Times New Roman" panose="02020603050405020304" pitchFamily="18" charset="0"/>
                <a:cs typeface="Times New Roman" panose="02020603050405020304" pitchFamily="18" charset="0"/>
              </a:rPr>
              <a:t>THE</a:t>
            </a:r>
          </a:p>
          <a:p>
            <a:pPr algn="ctr"/>
            <a:endParaRPr lang="en-IN" sz="1000" b="1" i="1" dirty="0">
              <a:solidFill>
                <a:schemeClr val="tx2"/>
              </a:solidFill>
              <a:latin typeface="Times New Roman" panose="02020603050405020304" pitchFamily="18" charset="0"/>
              <a:cs typeface="Times New Roman" panose="02020603050405020304" pitchFamily="18" charset="0"/>
            </a:endParaRPr>
          </a:p>
          <a:p>
            <a:pPr algn="ctr"/>
            <a:r>
              <a:rPr lang="en-IN" b="1" i="1" dirty="0">
                <a:solidFill>
                  <a:schemeClr val="tx2"/>
                </a:solidFill>
                <a:latin typeface="Times New Roman" panose="02020603050405020304" pitchFamily="18" charset="0"/>
                <a:cs typeface="Times New Roman" panose="02020603050405020304" pitchFamily="18" charset="0"/>
              </a:rPr>
              <a:t>BLUETOOTH</a:t>
            </a:r>
          </a:p>
          <a:p>
            <a:pPr algn="ctr"/>
            <a:endParaRPr lang="en-IN" sz="1000" b="1" i="1" dirty="0">
              <a:solidFill>
                <a:schemeClr val="tx2"/>
              </a:solidFill>
              <a:latin typeface="Times New Roman" panose="02020603050405020304" pitchFamily="18" charset="0"/>
              <a:cs typeface="Times New Roman" panose="02020603050405020304" pitchFamily="18" charset="0"/>
            </a:endParaRPr>
          </a:p>
          <a:p>
            <a:pPr algn="ctr"/>
            <a:r>
              <a:rPr lang="en-IN" b="1" i="1" dirty="0">
                <a:solidFill>
                  <a:schemeClr val="tx2"/>
                </a:solidFill>
                <a:latin typeface="Times New Roman" panose="02020603050405020304" pitchFamily="18" charset="0"/>
                <a:cs typeface="Times New Roman" panose="02020603050405020304" pitchFamily="18" charset="0"/>
              </a:rPr>
              <a:t>INPUT UNIT </a:t>
            </a:r>
            <a:endParaRPr lang="en-IN" dirty="0"/>
          </a:p>
        </p:txBody>
      </p:sp>
      <p:sp>
        <p:nvSpPr>
          <p:cNvPr id="10" name="Rectangle 9"/>
          <p:cNvSpPr/>
          <p:nvPr/>
        </p:nvSpPr>
        <p:spPr>
          <a:xfrm>
            <a:off x="5664200" y="3200707"/>
            <a:ext cx="1409700" cy="646331"/>
          </a:xfrm>
          <a:prstGeom prst="rect">
            <a:avLst/>
          </a:prstGeom>
        </p:spPr>
        <p:txBody>
          <a:bodyPr wrap="square">
            <a:spAutoFit/>
          </a:bodyPr>
          <a:lstStyle/>
          <a:p>
            <a:pPr algn="ctr"/>
            <a:r>
              <a:rPr lang="en-IN" b="1" i="1" dirty="0">
                <a:solidFill>
                  <a:schemeClr val="tx2"/>
                </a:solidFill>
                <a:latin typeface="Times New Roman" panose="02020603050405020304" pitchFamily="18" charset="0"/>
                <a:cs typeface="Times New Roman" panose="02020603050405020304" pitchFamily="18" charset="0"/>
              </a:rPr>
              <a:t>BOTTOM   VEIW</a:t>
            </a:r>
            <a:endParaRPr lang="en-IN" dirty="0"/>
          </a:p>
        </p:txBody>
      </p:sp>
      <p:sp>
        <p:nvSpPr>
          <p:cNvPr id="11" name="Left Arrow 10"/>
          <p:cNvSpPr/>
          <p:nvPr/>
        </p:nvSpPr>
        <p:spPr>
          <a:xfrm>
            <a:off x="5270500" y="3434081"/>
            <a:ext cx="508000" cy="1795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270500" y="4692171"/>
            <a:ext cx="1282700" cy="646331"/>
          </a:xfrm>
          <a:prstGeom prst="rect">
            <a:avLst/>
          </a:prstGeom>
        </p:spPr>
        <p:txBody>
          <a:bodyPr wrap="square">
            <a:spAutoFit/>
          </a:bodyPr>
          <a:lstStyle/>
          <a:p>
            <a:pPr algn="ctr"/>
            <a:r>
              <a:rPr lang="en-IN" b="1" i="1" dirty="0">
                <a:solidFill>
                  <a:schemeClr val="tx2"/>
                </a:solidFill>
                <a:latin typeface="Times New Roman" panose="02020603050405020304" pitchFamily="18" charset="0"/>
                <a:cs typeface="Times New Roman" panose="02020603050405020304" pitchFamily="18" charset="0"/>
              </a:rPr>
              <a:t>TOP</a:t>
            </a:r>
          </a:p>
          <a:p>
            <a:pPr algn="ctr"/>
            <a:r>
              <a:rPr lang="en-IN" b="1" i="1" dirty="0">
                <a:solidFill>
                  <a:schemeClr val="tx2"/>
                </a:solidFill>
                <a:latin typeface="Times New Roman" panose="02020603050405020304" pitchFamily="18" charset="0"/>
                <a:cs typeface="Times New Roman" panose="02020603050405020304" pitchFamily="18" charset="0"/>
              </a:rPr>
              <a:t>VIEW</a:t>
            </a:r>
            <a:endParaRPr lang="en-IN" dirty="0"/>
          </a:p>
        </p:txBody>
      </p:sp>
      <p:sp>
        <p:nvSpPr>
          <p:cNvPr id="14" name="Left Arrow 13"/>
          <p:cNvSpPr/>
          <p:nvPr/>
        </p:nvSpPr>
        <p:spPr>
          <a:xfrm flipH="1">
            <a:off x="6375400" y="4925545"/>
            <a:ext cx="508000" cy="1795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92573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297"/>
            <a:ext cx="12193057" cy="6858594"/>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435" r="4619" b="758"/>
          <a:stretch/>
        </p:blipFill>
        <p:spPr>
          <a:xfrm>
            <a:off x="0" y="-297"/>
            <a:ext cx="5029200" cy="68580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915" r="5429" b="189"/>
          <a:stretch/>
        </p:blipFill>
        <p:spPr>
          <a:xfrm>
            <a:off x="5613400" y="0"/>
            <a:ext cx="6578600" cy="6858000"/>
          </a:xfrm>
          <a:prstGeom prst="rect">
            <a:avLst/>
          </a:prstGeom>
        </p:spPr>
      </p:pic>
      <p:sp>
        <p:nvSpPr>
          <p:cNvPr id="5" name="Rectangle 4"/>
          <p:cNvSpPr/>
          <p:nvPr/>
        </p:nvSpPr>
        <p:spPr>
          <a:xfrm>
            <a:off x="4851400" y="12403"/>
            <a:ext cx="876300" cy="6247864"/>
          </a:xfrm>
          <a:prstGeom prst="rect">
            <a:avLst/>
          </a:prstGeom>
        </p:spPr>
        <p:txBody>
          <a:bodyPr wrap="square">
            <a:spAutoFit/>
          </a:bodyPr>
          <a:lstStyle/>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r>
              <a:rPr lang="en-IN" sz="2000" b="1" i="1" spc="300" dirty="0">
                <a:solidFill>
                  <a:schemeClr val="tx2"/>
                </a:solidFill>
                <a:latin typeface="Times New Roman" panose="02020603050405020304" pitchFamily="18" charset="0"/>
                <a:cs typeface="Times New Roman" panose="02020603050405020304" pitchFamily="18" charset="0"/>
              </a:rPr>
              <a:t>H</a:t>
            </a:r>
          </a:p>
          <a:p>
            <a:pPr algn="ctr"/>
            <a:r>
              <a:rPr lang="en-IN" sz="2000" b="1" i="1" spc="300" dirty="0">
                <a:solidFill>
                  <a:schemeClr val="tx2"/>
                </a:solidFill>
                <a:latin typeface="Times New Roman" panose="02020603050405020304" pitchFamily="18" charset="0"/>
                <a:cs typeface="Times New Roman" panose="02020603050405020304" pitchFamily="18" charset="0"/>
              </a:rPr>
              <a:t>E</a:t>
            </a: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E</a:t>
            </a:r>
          </a:p>
          <a:p>
            <a:pPr algn="ctr"/>
            <a:r>
              <a:rPr lang="en-IN" sz="2000" b="1" i="1" spc="300" dirty="0">
                <a:solidFill>
                  <a:schemeClr val="tx2"/>
                </a:solidFill>
                <a:latin typeface="Times New Roman" panose="02020603050405020304" pitchFamily="18" charset="0"/>
                <a:cs typeface="Times New Roman" panose="02020603050405020304" pitchFamily="18" charset="0"/>
              </a:rPr>
              <a:t>N</a:t>
            </a: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r>
              <a:rPr lang="en-IN" sz="2000" b="1" i="1" spc="300" dirty="0">
                <a:solidFill>
                  <a:schemeClr val="tx2"/>
                </a:solidFill>
                <a:latin typeface="Times New Roman" panose="02020603050405020304" pitchFamily="18" charset="0"/>
                <a:cs typeface="Times New Roman" panose="02020603050405020304" pitchFamily="18" charset="0"/>
              </a:rPr>
              <a:t>R</a:t>
            </a:r>
          </a:p>
          <a:p>
            <a:pPr algn="ctr"/>
            <a:r>
              <a:rPr lang="en-IN" sz="2000" b="1" i="1" spc="300" dirty="0">
                <a:solidFill>
                  <a:schemeClr val="tx2"/>
                </a:solidFill>
                <a:latin typeface="Times New Roman" panose="02020603050405020304" pitchFamily="18" charset="0"/>
                <a:cs typeface="Times New Roman" panose="02020603050405020304" pitchFamily="18" charset="0"/>
              </a:rPr>
              <a:t>Y</a:t>
            </a: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U</a:t>
            </a:r>
          </a:p>
          <a:p>
            <a:pPr algn="ctr"/>
            <a:r>
              <a:rPr lang="en-IN" sz="2000" b="1" i="1" spc="300" dirty="0">
                <a:solidFill>
                  <a:schemeClr val="tx2"/>
                </a:solidFill>
                <a:latin typeface="Times New Roman" panose="02020603050405020304" pitchFamily="18" charset="0"/>
                <a:cs typeface="Times New Roman" panose="02020603050405020304" pitchFamily="18" charset="0"/>
              </a:rPr>
              <a:t>N</a:t>
            </a:r>
          </a:p>
          <a:p>
            <a:pPr algn="ctr"/>
            <a:r>
              <a:rPr lang="en-IN" sz="2000" b="1" i="1" spc="300" dirty="0">
                <a:solidFill>
                  <a:schemeClr val="tx2"/>
                </a:solidFill>
                <a:latin typeface="Times New Roman" panose="02020603050405020304" pitchFamily="18" charset="0"/>
                <a:cs typeface="Times New Roman" panose="02020603050405020304" pitchFamily="18" charset="0"/>
              </a:rPr>
              <a:t>I</a:t>
            </a: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endParaRPr lang="en-IN" sz="2000" spc="300" dirty="0"/>
          </a:p>
        </p:txBody>
      </p:sp>
    </p:spTree>
    <p:extLst>
      <p:ext uri="{BB962C8B-B14F-4D97-AF65-F5344CB8AC3E}">
        <p14:creationId xmlns:p14="http://schemas.microsoft.com/office/powerpoint/2010/main" val="21309501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3057" cy="6858594"/>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93" b="6061"/>
          <a:stretch/>
        </p:blipFill>
        <p:spPr>
          <a:xfrm rot="16200000">
            <a:off x="-831850" y="831850"/>
            <a:ext cx="6858000" cy="51943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5303" b="6250"/>
          <a:stretch/>
        </p:blipFill>
        <p:spPr>
          <a:xfrm>
            <a:off x="6007100" y="-1"/>
            <a:ext cx="6184900" cy="6858001"/>
          </a:xfrm>
          <a:prstGeom prst="rect">
            <a:avLst/>
          </a:prstGeom>
        </p:spPr>
      </p:pic>
      <p:sp>
        <p:nvSpPr>
          <p:cNvPr id="4" name="Rectangle 3"/>
          <p:cNvSpPr/>
          <p:nvPr/>
        </p:nvSpPr>
        <p:spPr>
          <a:xfrm>
            <a:off x="5194300" y="0"/>
            <a:ext cx="812800" cy="6555641"/>
          </a:xfrm>
          <a:prstGeom prst="rect">
            <a:avLst/>
          </a:prstGeom>
        </p:spPr>
        <p:txBody>
          <a:bodyPr wrap="square">
            <a:spAutoFit/>
          </a:bodyPr>
          <a:lstStyle/>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r>
              <a:rPr lang="en-IN" sz="2000" b="1" i="1" spc="300" dirty="0">
                <a:solidFill>
                  <a:schemeClr val="tx2"/>
                </a:solidFill>
                <a:latin typeface="Times New Roman" panose="02020603050405020304" pitchFamily="18" charset="0"/>
                <a:cs typeface="Times New Roman" panose="02020603050405020304" pitchFamily="18" charset="0"/>
              </a:rPr>
              <a:t>H</a:t>
            </a:r>
          </a:p>
          <a:p>
            <a:pPr algn="ctr"/>
            <a:r>
              <a:rPr lang="en-IN" sz="2000" b="1" i="1" spc="300" dirty="0">
                <a:solidFill>
                  <a:schemeClr val="tx2"/>
                </a:solidFill>
                <a:latin typeface="Times New Roman" panose="02020603050405020304" pitchFamily="18" charset="0"/>
                <a:cs typeface="Times New Roman" panose="02020603050405020304" pitchFamily="18" charset="0"/>
              </a:rPr>
              <a:t>E</a:t>
            </a: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O</a:t>
            </a:r>
          </a:p>
          <a:p>
            <a:pPr algn="ctr"/>
            <a:r>
              <a:rPr lang="en-IN" sz="2000" b="1" i="1" spc="300" dirty="0">
                <a:solidFill>
                  <a:schemeClr val="tx2"/>
                </a:solidFill>
                <a:latin typeface="Times New Roman" panose="02020603050405020304" pitchFamily="18" charset="0"/>
                <a:cs typeface="Times New Roman" panose="02020603050405020304" pitchFamily="18" charset="0"/>
              </a:rPr>
              <a:t>U</a:t>
            </a: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r>
              <a:rPr lang="en-IN" sz="2000" b="1" i="1" spc="300" dirty="0">
                <a:solidFill>
                  <a:schemeClr val="tx2"/>
                </a:solidFill>
                <a:latin typeface="Times New Roman" panose="02020603050405020304" pitchFamily="18" charset="0"/>
                <a:cs typeface="Times New Roman" panose="02020603050405020304" pitchFamily="18" charset="0"/>
              </a:rPr>
              <a:t>P</a:t>
            </a:r>
          </a:p>
          <a:p>
            <a:pPr algn="ctr"/>
            <a:r>
              <a:rPr lang="en-IN" sz="2000" b="1" i="1" spc="300" dirty="0">
                <a:solidFill>
                  <a:schemeClr val="tx2"/>
                </a:solidFill>
                <a:latin typeface="Times New Roman" panose="02020603050405020304" pitchFamily="18" charset="0"/>
                <a:cs typeface="Times New Roman" panose="02020603050405020304" pitchFamily="18" charset="0"/>
              </a:rPr>
              <a:t>U</a:t>
            </a: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endParaRPr lang="en-IN" sz="2000" b="1" i="1" spc="300" dirty="0">
              <a:solidFill>
                <a:schemeClr val="tx2"/>
              </a:solidFill>
              <a:latin typeface="Times New Roman" panose="02020603050405020304" pitchFamily="18" charset="0"/>
              <a:cs typeface="Times New Roman" panose="02020603050405020304" pitchFamily="18" charset="0"/>
            </a:endParaRPr>
          </a:p>
          <a:p>
            <a:pPr algn="ctr"/>
            <a:r>
              <a:rPr lang="en-IN" sz="2000" b="1" i="1" spc="300" dirty="0">
                <a:solidFill>
                  <a:schemeClr val="tx2"/>
                </a:solidFill>
                <a:latin typeface="Times New Roman" panose="02020603050405020304" pitchFamily="18" charset="0"/>
                <a:cs typeface="Times New Roman" panose="02020603050405020304" pitchFamily="18" charset="0"/>
              </a:rPr>
              <a:t>U</a:t>
            </a:r>
          </a:p>
          <a:p>
            <a:pPr algn="ctr"/>
            <a:r>
              <a:rPr lang="en-IN" sz="2000" b="1" i="1" spc="300" dirty="0">
                <a:solidFill>
                  <a:schemeClr val="tx2"/>
                </a:solidFill>
                <a:latin typeface="Times New Roman" panose="02020603050405020304" pitchFamily="18" charset="0"/>
                <a:cs typeface="Times New Roman" panose="02020603050405020304" pitchFamily="18" charset="0"/>
              </a:rPr>
              <a:t>N</a:t>
            </a:r>
          </a:p>
          <a:p>
            <a:pPr algn="ctr"/>
            <a:r>
              <a:rPr lang="en-IN" sz="2000" b="1" i="1" spc="300" dirty="0">
                <a:solidFill>
                  <a:schemeClr val="tx2"/>
                </a:solidFill>
                <a:latin typeface="Times New Roman" panose="02020603050405020304" pitchFamily="18" charset="0"/>
                <a:cs typeface="Times New Roman" panose="02020603050405020304" pitchFamily="18" charset="0"/>
              </a:rPr>
              <a:t>I</a:t>
            </a:r>
          </a:p>
          <a:p>
            <a:pPr algn="ctr"/>
            <a:r>
              <a:rPr lang="en-IN" sz="2000" b="1" i="1" spc="300" dirty="0">
                <a:solidFill>
                  <a:schemeClr val="tx2"/>
                </a:solidFill>
                <a:latin typeface="Times New Roman" panose="02020603050405020304" pitchFamily="18" charset="0"/>
                <a:cs typeface="Times New Roman" panose="02020603050405020304" pitchFamily="18" charset="0"/>
              </a:rPr>
              <a:t>T</a:t>
            </a:r>
          </a:p>
          <a:p>
            <a:pPr algn="ctr"/>
            <a:endParaRPr lang="en-IN" sz="2000" spc="300" dirty="0"/>
          </a:p>
        </p:txBody>
      </p:sp>
    </p:spTree>
    <p:extLst>
      <p:ext uri="{BB962C8B-B14F-4D97-AF65-F5344CB8AC3E}">
        <p14:creationId xmlns:p14="http://schemas.microsoft.com/office/powerpoint/2010/main" val="1831449434"/>
      </p:ext>
    </p:extLst>
  </p:cSld>
  <p:clrMapOvr>
    <a:masterClrMapping/>
  </p:clrMapOvr>
  <p:transition spd="slow">
    <p:comb/>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3057" cy="6858594"/>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465" r="21464"/>
          <a:stretch/>
        </p:blipFill>
        <p:spPr>
          <a:xfrm>
            <a:off x="0" y="0"/>
            <a:ext cx="5740400" cy="68580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1338" r="21086"/>
          <a:stretch/>
        </p:blipFill>
        <p:spPr>
          <a:xfrm>
            <a:off x="6438900" y="0"/>
            <a:ext cx="5753100" cy="6858000"/>
          </a:xfrm>
          <a:prstGeom prst="rect">
            <a:avLst/>
          </a:prstGeom>
        </p:spPr>
      </p:pic>
      <p:sp>
        <p:nvSpPr>
          <p:cNvPr id="4" name="Rectangle 3"/>
          <p:cNvSpPr/>
          <p:nvPr/>
        </p:nvSpPr>
        <p:spPr>
          <a:xfrm>
            <a:off x="5607050" y="863600"/>
            <a:ext cx="965200" cy="5355312"/>
          </a:xfrm>
          <a:prstGeom prst="rect">
            <a:avLst/>
          </a:prstGeom>
        </p:spPr>
        <p:txBody>
          <a:bodyPr wrap="square">
            <a:spAutoFit/>
          </a:bodyPr>
          <a:lstStyle/>
          <a:p>
            <a:pPr algn="ctr"/>
            <a:r>
              <a:rPr lang="en-IN" b="1" i="1" dirty="0">
                <a:solidFill>
                  <a:schemeClr val="tx2"/>
                </a:solidFill>
                <a:latin typeface="Times New Roman" panose="02020603050405020304" pitchFamily="18" charset="0"/>
                <a:cs typeface="Times New Roman" panose="02020603050405020304" pitchFamily="18" charset="0"/>
              </a:rPr>
              <a:t>T</a:t>
            </a:r>
          </a:p>
          <a:p>
            <a:pPr algn="ctr"/>
            <a:r>
              <a:rPr lang="en-IN" b="1" i="1" dirty="0">
                <a:solidFill>
                  <a:schemeClr val="tx2"/>
                </a:solidFill>
                <a:latin typeface="Times New Roman" panose="02020603050405020304" pitchFamily="18" charset="0"/>
                <a:cs typeface="Times New Roman" panose="02020603050405020304" pitchFamily="18" charset="0"/>
              </a:rPr>
              <a:t>H</a:t>
            </a:r>
          </a:p>
          <a:p>
            <a:pPr algn="ctr"/>
            <a:r>
              <a:rPr lang="en-IN" b="1" i="1" dirty="0">
                <a:solidFill>
                  <a:schemeClr val="tx2"/>
                </a:solidFill>
                <a:latin typeface="Times New Roman" panose="02020603050405020304" pitchFamily="18" charset="0"/>
                <a:cs typeface="Times New Roman" panose="02020603050405020304" pitchFamily="18" charset="0"/>
              </a:rPr>
              <a:t>E</a:t>
            </a:r>
          </a:p>
          <a:p>
            <a:pPr algn="ctr"/>
            <a:endParaRPr lang="en-IN" b="1" i="1" dirty="0">
              <a:solidFill>
                <a:schemeClr val="tx2"/>
              </a:solidFill>
              <a:latin typeface="Times New Roman" panose="02020603050405020304" pitchFamily="18" charset="0"/>
              <a:cs typeface="Times New Roman" panose="02020603050405020304" pitchFamily="18" charset="0"/>
            </a:endParaRPr>
          </a:p>
          <a:p>
            <a:pPr algn="ctr"/>
            <a:r>
              <a:rPr lang="en-IN" b="1" i="1" dirty="0">
                <a:solidFill>
                  <a:schemeClr val="tx2"/>
                </a:solidFill>
                <a:latin typeface="Times New Roman" panose="02020603050405020304" pitchFamily="18" charset="0"/>
                <a:cs typeface="Times New Roman" panose="02020603050405020304" pitchFamily="18" charset="0"/>
              </a:rPr>
              <a:t>P</a:t>
            </a:r>
          </a:p>
          <a:p>
            <a:pPr algn="ctr"/>
            <a:r>
              <a:rPr lang="en-IN" b="1" i="1" dirty="0">
                <a:solidFill>
                  <a:schemeClr val="tx2"/>
                </a:solidFill>
                <a:latin typeface="Times New Roman" panose="02020603050405020304" pitchFamily="18" charset="0"/>
                <a:cs typeface="Times New Roman" panose="02020603050405020304" pitchFamily="18" charset="0"/>
              </a:rPr>
              <a:t>R</a:t>
            </a:r>
          </a:p>
          <a:p>
            <a:pPr algn="ctr"/>
            <a:r>
              <a:rPr lang="en-IN" b="1" i="1" dirty="0">
                <a:solidFill>
                  <a:schemeClr val="tx2"/>
                </a:solidFill>
                <a:latin typeface="Times New Roman" panose="02020603050405020304" pitchFamily="18" charset="0"/>
                <a:cs typeface="Times New Roman" panose="02020603050405020304" pitchFamily="18" charset="0"/>
              </a:rPr>
              <a:t>O</a:t>
            </a:r>
          </a:p>
          <a:p>
            <a:pPr algn="ctr"/>
            <a:r>
              <a:rPr lang="en-IN" b="1" i="1" dirty="0">
                <a:solidFill>
                  <a:schemeClr val="tx2"/>
                </a:solidFill>
                <a:latin typeface="Times New Roman" panose="02020603050405020304" pitchFamily="18" charset="0"/>
                <a:cs typeface="Times New Roman" panose="02020603050405020304" pitchFamily="18" charset="0"/>
              </a:rPr>
              <a:t>C</a:t>
            </a:r>
          </a:p>
          <a:p>
            <a:pPr algn="ctr"/>
            <a:r>
              <a:rPr lang="en-IN" b="1" i="1" dirty="0">
                <a:solidFill>
                  <a:schemeClr val="tx2"/>
                </a:solidFill>
                <a:latin typeface="Times New Roman" panose="02020603050405020304" pitchFamily="18" charset="0"/>
                <a:cs typeface="Times New Roman" panose="02020603050405020304" pitchFamily="18" charset="0"/>
              </a:rPr>
              <a:t>E</a:t>
            </a:r>
          </a:p>
          <a:p>
            <a:pPr algn="ctr"/>
            <a:r>
              <a:rPr lang="en-IN" b="1" i="1" dirty="0">
                <a:solidFill>
                  <a:schemeClr val="tx2"/>
                </a:solidFill>
                <a:latin typeface="Times New Roman" panose="02020603050405020304" pitchFamily="18" charset="0"/>
                <a:cs typeface="Times New Roman" panose="02020603050405020304" pitchFamily="18" charset="0"/>
              </a:rPr>
              <a:t>S</a:t>
            </a:r>
          </a:p>
          <a:p>
            <a:pPr algn="ctr"/>
            <a:r>
              <a:rPr lang="en-IN" b="1" i="1" dirty="0">
                <a:solidFill>
                  <a:schemeClr val="tx2"/>
                </a:solidFill>
                <a:latin typeface="Times New Roman" panose="02020603050405020304" pitchFamily="18" charset="0"/>
                <a:cs typeface="Times New Roman" panose="02020603050405020304" pitchFamily="18" charset="0"/>
              </a:rPr>
              <a:t>S</a:t>
            </a:r>
          </a:p>
          <a:p>
            <a:pPr algn="ctr"/>
            <a:r>
              <a:rPr lang="en-IN" b="1" i="1" dirty="0">
                <a:solidFill>
                  <a:schemeClr val="tx2"/>
                </a:solidFill>
                <a:latin typeface="Times New Roman" panose="02020603050405020304" pitchFamily="18" charset="0"/>
                <a:cs typeface="Times New Roman" panose="02020603050405020304" pitchFamily="18" charset="0"/>
              </a:rPr>
              <a:t>I</a:t>
            </a:r>
          </a:p>
          <a:p>
            <a:pPr algn="ctr"/>
            <a:r>
              <a:rPr lang="en-IN" b="1" i="1" dirty="0">
                <a:solidFill>
                  <a:schemeClr val="tx2"/>
                </a:solidFill>
                <a:latin typeface="Times New Roman" panose="02020603050405020304" pitchFamily="18" charset="0"/>
                <a:cs typeface="Times New Roman" panose="02020603050405020304" pitchFamily="18" charset="0"/>
              </a:rPr>
              <a:t>N</a:t>
            </a:r>
          </a:p>
          <a:p>
            <a:pPr algn="ctr"/>
            <a:r>
              <a:rPr lang="en-IN" b="1" i="1" dirty="0">
                <a:solidFill>
                  <a:schemeClr val="tx2"/>
                </a:solidFill>
                <a:latin typeface="Times New Roman" panose="02020603050405020304" pitchFamily="18" charset="0"/>
                <a:cs typeface="Times New Roman" panose="02020603050405020304" pitchFamily="18" charset="0"/>
              </a:rPr>
              <a:t>G</a:t>
            </a:r>
          </a:p>
          <a:p>
            <a:pPr algn="ctr"/>
            <a:endParaRPr lang="en-IN" b="1" i="1" dirty="0">
              <a:solidFill>
                <a:schemeClr val="tx2"/>
              </a:solidFill>
              <a:latin typeface="Times New Roman" panose="02020603050405020304" pitchFamily="18" charset="0"/>
              <a:cs typeface="Times New Roman" panose="02020603050405020304" pitchFamily="18" charset="0"/>
            </a:endParaRPr>
          </a:p>
          <a:p>
            <a:pPr algn="ctr"/>
            <a:r>
              <a:rPr lang="en-IN" b="1" i="1" dirty="0">
                <a:solidFill>
                  <a:schemeClr val="tx2"/>
                </a:solidFill>
                <a:latin typeface="Times New Roman" panose="02020603050405020304" pitchFamily="18" charset="0"/>
                <a:cs typeface="Times New Roman" panose="02020603050405020304" pitchFamily="18" charset="0"/>
              </a:rPr>
              <a:t>U</a:t>
            </a:r>
          </a:p>
          <a:p>
            <a:pPr algn="ctr"/>
            <a:r>
              <a:rPr lang="en-IN" b="1" i="1" dirty="0">
                <a:solidFill>
                  <a:schemeClr val="tx2"/>
                </a:solidFill>
                <a:latin typeface="Times New Roman" panose="02020603050405020304" pitchFamily="18" charset="0"/>
                <a:cs typeface="Times New Roman" panose="02020603050405020304" pitchFamily="18" charset="0"/>
              </a:rPr>
              <a:t>N</a:t>
            </a:r>
          </a:p>
          <a:p>
            <a:pPr algn="ctr"/>
            <a:r>
              <a:rPr lang="en-IN" b="1" i="1" dirty="0">
                <a:solidFill>
                  <a:schemeClr val="tx2"/>
                </a:solidFill>
                <a:latin typeface="Times New Roman" panose="02020603050405020304" pitchFamily="18" charset="0"/>
                <a:cs typeface="Times New Roman" panose="02020603050405020304" pitchFamily="18" charset="0"/>
              </a:rPr>
              <a:t>I</a:t>
            </a:r>
          </a:p>
          <a:p>
            <a:pPr algn="ctr"/>
            <a:r>
              <a:rPr lang="en-IN" b="1" i="1" dirty="0">
                <a:solidFill>
                  <a:schemeClr val="tx2"/>
                </a:solidFill>
                <a:latin typeface="Times New Roman" panose="02020603050405020304" pitchFamily="18" charset="0"/>
                <a:cs typeface="Times New Roman" panose="02020603050405020304" pitchFamily="18" charset="0"/>
              </a:rPr>
              <a:t>T </a:t>
            </a:r>
            <a:endParaRPr lang="en-IN" dirty="0"/>
          </a:p>
        </p:txBody>
      </p:sp>
    </p:spTree>
    <p:extLst>
      <p:ext uri="{BB962C8B-B14F-4D97-AF65-F5344CB8AC3E}">
        <p14:creationId xmlns:p14="http://schemas.microsoft.com/office/powerpoint/2010/main" val="36607156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3057" cy="6858594"/>
          </a:xfrm>
          <a:prstGeom prst="rect">
            <a:avLst/>
          </a:prstGeom>
        </p:spPr>
      </p:pic>
      <p:sp>
        <p:nvSpPr>
          <p:cNvPr id="4" name="Rectangle 3"/>
          <p:cNvSpPr/>
          <p:nvPr/>
        </p:nvSpPr>
        <p:spPr>
          <a:xfrm>
            <a:off x="13252" y="6211669"/>
            <a:ext cx="12192000" cy="646331"/>
          </a:xfrm>
          <a:prstGeom prst="rect">
            <a:avLst/>
          </a:prstGeom>
        </p:spPr>
        <p:txBody>
          <a:bodyPr wrap="square">
            <a:spAutoFit/>
          </a:bodyPr>
          <a:lstStyle/>
          <a:p>
            <a:pPr algn="ctr"/>
            <a:r>
              <a:rPr lang="en-IN" sz="3600" b="1" i="1" kern="3800" spc="1070" dirty="0">
                <a:solidFill>
                  <a:schemeClr val="tx2"/>
                </a:solidFill>
                <a:latin typeface="Times New Roman" panose="02020603050405020304" pitchFamily="18" charset="0"/>
                <a:cs typeface="Times New Roman" panose="02020603050405020304" pitchFamily="18" charset="0"/>
              </a:rPr>
              <a:t>THE</a:t>
            </a:r>
            <a:r>
              <a:rPr lang="en-IN" sz="3600" b="1" i="1" kern="1300" spc="600" dirty="0">
                <a:solidFill>
                  <a:schemeClr val="tx2"/>
                </a:solidFill>
                <a:latin typeface="Times New Roman" panose="02020603050405020304" pitchFamily="18" charset="0"/>
                <a:cs typeface="Times New Roman" panose="02020603050405020304" pitchFamily="18" charset="0"/>
              </a:rPr>
              <a:t> LOCKING &amp; UNLOCKING UNIT </a:t>
            </a:r>
            <a:endParaRPr lang="en-IN" sz="3600" kern="1300" spc="600" dirty="0"/>
          </a:p>
        </p:txBody>
      </p:sp>
      <p:pic>
        <p:nvPicPr>
          <p:cNvPr id="7" name="Picture 6">
            <a:extLst>
              <a:ext uri="{FF2B5EF4-FFF2-40B4-BE49-F238E27FC236}">
                <a16:creationId xmlns:a16="http://schemas.microsoft.com/office/drawing/2014/main" id="{9CA1B356-7DF6-4F0F-AFCF-8E414D438DFD}"/>
              </a:ext>
            </a:extLst>
          </p:cNvPr>
          <p:cNvPicPr>
            <a:picLocks noChangeAspect="1"/>
          </p:cNvPicPr>
          <p:nvPr/>
        </p:nvPicPr>
        <p:blipFill rotWithShape="1">
          <a:blip r:embed="rId3"/>
          <a:srcRect l="5719" r="5044"/>
          <a:stretch/>
        </p:blipFill>
        <p:spPr>
          <a:xfrm>
            <a:off x="6095999" y="0"/>
            <a:ext cx="6096001" cy="6211075"/>
          </a:xfrm>
          <a:prstGeom prst="rect">
            <a:avLst/>
          </a:prstGeom>
        </p:spPr>
      </p:pic>
      <p:pic>
        <p:nvPicPr>
          <p:cNvPr id="9" name="Picture 8">
            <a:extLst>
              <a:ext uri="{FF2B5EF4-FFF2-40B4-BE49-F238E27FC236}">
                <a16:creationId xmlns:a16="http://schemas.microsoft.com/office/drawing/2014/main" id="{7F907E4A-02EC-45F9-A003-8BB0EE9040BD}"/>
              </a:ext>
            </a:extLst>
          </p:cNvPr>
          <p:cNvPicPr>
            <a:picLocks noChangeAspect="1"/>
          </p:cNvPicPr>
          <p:nvPr/>
        </p:nvPicPr>
        <p:blipFill rotWithShape="1">
          <a:blip r:embed="rId4"/>
          <a:srcRect l="5169" r="5169"/>
          <a:stretch/>
        </p:blipFill>
        <p:spPr>
          <a:xfrm>
            <a:off x="0" y="0"/>
            <a:ext cx="6083804" cy="6211075"/>
          </a:xfrm>
          <a:prstGeom prst="rect">
            <a:avLst/>
          </a:prstGeom>
        </p:spPr>
      </p:pic>
    </p:spTree>
    <p:extLst>
      <p:ext uri="{BB962C8B-B14F-4D97-AF65-F5344CB8AC3E}">
        <p14:creationId xmlns:p14="http://schemas.microsoft.com/office/powerpoint/2010/main" val="364938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3057" cy="6858594"/>
          </a:xfrm>
          <a:prstGeom prst="rect">
            <a:avLst/>
          </a:prstGeom>
        </p:spPr>
      </p:pic>
      <p:sp>
        <p:nvSpPr>
          <p:cNvPr id="2" name="Title 1"/>
          <p:cNvSpPr>
            <a:spLocks noGrp="1"/>
          </p:cNvSpPr>
          <p:nvPr>
            <p:ph type="title"/>
          </p:nvPr>
        </p:nvSpPr>
        <p:spPr>
          <a:xfrm>
            <a:off x="0" y="0"/>
            <a:ext cx="12192000" cy="1223427"/>
          </a:xfrm>
        </p:spPr>
        <p:txBody>
          <a:bodyPr/>
          <a:lstStyle/>
          <a:p>
            <a:pPr algn="ctr"/>
            <a:r>
              <a:rPr lang="en-US" b="1" spc="300" dirty="0">
                <a:latin typeface="Times New Roman" panose="02020603050405020304" pitchFamily="18" charset="0"/>
                <a:cs typeface="Times New Roman" panose="02020603050405020304" pitchFamily="18" charset="0"/>
              </a:rPr>
              <a:t>Limitations</a:t>
            </a:r>
          </a:p>
        </p:txBody>
      </p:sp>
      <p:sp>
        <p:nvSpPr>
          <p:cNvPr id="4" name="Rectangle 3"/>
          <p:cNvSpPr/>
          <p:nvPr/>
        </p:nvSpPr>
        <p:spPr>
          <a:xfrm>
            <a:off x="-1057" y="1223427"/>
            <a:ext cx="12193057" cy="5447645"/>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b="1" i="1" dirty="0">
                <a:solidFill>
                  <a:schemeClr val="bg1"/>
                </a:solidFill>
                <a:latin typeface="Times New Roman" panose="02020603050405020304" pitchFamily="18" charset="0"/>
                <a:cs typeface="Times New Roman" panose="02020603050405020304" pitchFamily="18" charset="0"/>
              </a:rPr>
              <a:t>Human Errors</a:t>
            </a:r>
          </a:p>
          <a:p>
            <a:pPr marL="285750" indent="-285750">
              <a:lnSpc>
                <a:spcPct val="150000"/>
              </a:lnSpc>
              <a:buFont typeface="Arial" panose="020B0604020202020204" pitchFamily="34" charset="0"/>
              <a:buChar char="•"/>
            </a:pPr>
            <a:r>
              <a:rPr lang="en-IN" sz="2000" b="1" i="1" dirty="0">
                <a:solidFill>
                  <a:schemeClr val="bg1"/>
                </a:solidFill>
                <a:latin typeface="Times New Roman" panose="02020603050405020304" pitchFamily="18" charset="0"/>
                <a:cs typeface="Times New Roman" panose="02020603050405020304" pitchFamily="18" charset="0"/>
              </a:rPr>
              <a:t>Disrupted wiring</a:t>
            </a:r>
          </a:p>
          <a:p>
            <a:pPr marL="285750" indent="-285750">
              <a:lnSpc>
                <a:spcPct val="150000"/>
              </a:lnSpc>
              <a:buFont typeface="Arial" panose="020B0604020202020204" pitchFamily="34" charset="0"/>
              <a:buChar char="•"/>
            </a:pPr>
            <a:r>
              <a:rPr lang="en-US" sz="2000" b="1" i="1" dirty="0">
                <a:solidFill>
                  <a:schemeClr val="bg1"/>
                </a:solidFill>
                <a:latin typeface="Times New Roman" panose="02020603050405020304" pitchFamily="18" charset="0"/>
                <a:cs typeface="Times New Roman" panose="02020603050405020304" pitchFamily="18" charset="0"/>
              </a:rPr>
              <a:t>Not every gadget is compatible with other gadgets</a:t>
            </a:r>
          </a:p>
          <a:p>
            <a:pPr marL="285750" indent="-285750">
              <a:lnSpc>
                <a:spcPct val="150000"/>
              </a:lnSpc>
              <a:buFont typeface="Arial" panose="020B0604020202020204" pitchFamily="34" charset="0"/>
              <a:buChar char="•"/>
            </a:pPr>
            <a:r>
              <a:rPr lang="en-IN" sz="2000" b="1" i="1" dirty="0">
                <a:solidFill>
                  <a:schemeClr val="bg1"/>
                </a:solidFill>
                <a:latin typeface="Times New Roman" panose="02020603050405020304" pitchFamily="18" charset="0"/>
                <a:cs typeface="Times New Roman" panose="02020603050405020304" pitchFamily="18" charset="0"/>
              </a:rPr>
              <a:t>Technological limits</a:t>
            </a:r>
          </a:p>
          <a:p>
            <a:pPr marL="285750" indent="-285750">
              <a:lnSpc>
                <a:spcPct val="150000"/>
              </a:lnSpc>
              <a:buFont typeface="Arial" panose="020B0604020202020204" pitchFamily="34" charset="0"/>
              <a:buChar char="•"/>
            </a:pPr>
            <a:r>
              <a:rPr lang="en-IN" sz="2000" b="1" i="1" dirty="0">
                <a:solidFill>
                  <a:schemeClr val="bg1"/>
                </a:solidFill>
                <a:latin typeface="Times New Roman" panose="02020603050405020304" pitchFamily="18" charset="0"/>
                <a:cs typeface="Times New Roman" panose="02020603050405020304" pitchFamily="18" charset="0"/>
              </a:rPr>
              <a:t>Technology is pricey</a:t>
            </a:r>
          </a:p>
          <a:p>
            <a:pPr marL="285750" indent="-285750">
              <a:lnSpc>
                <a:spcPct val="150000"/>
              </a:lnSpc>
              <a:buFont typeface="Arial" panose="020B0604020202020204" pitchFamily="34" charset="0"/>
              <a:buChar char="•"/>
            </a:pPr>
            <a:r>
              <a:rPr lang="en-US" sz="2000" b="1" i="1" dirty="0">
                <a:solidFill>
                  <a:schemeClr val="bg1"/>
                </a:solidFill>
                <a:latin typeface="Times New Roman" panose="02020603050405020304" pitchFamily="18" charset="0"/>
                <a:cs typeface="Times New Roman" panose="02020603050405020304" pitchFamily="18" charset="0"/>
              </a:rPr>
              <a:t>Home automation and cyber crime</a:t>
            </a:r>
          </a:p>
          <a:p>
            <a:pPr marL="533400">
              <a:lnSpc>
                <a:spcPct val="150000"/>
              </a:lnSpc>
            </a:pPr>
            <a:r>
              <a:rPr lang="en-US" sz="2000" b="1" i="1" dirty="0">
                <a:solidFill>
                  <a:schemeClr val="tx2"/>
                </a:solidFill>
                <a:latin typeface="Times New Roman" panose="02020603050405020304" pitchFamily="18" charset="0"/>
                <a:cs typeface="Times New Roman" panose="02020603050405020304" pitchFamily="18" charset="0"/>
              </a:rPr>
              <a:t>Using devices and gadgets at home, those are connected to internet serve as loopholes. The internet capable home appliances have served as opportunities for hackers who have managed to steal personal information of the inhabitants through them.</a:t>
            </a:r>
          </a:p>
          <a:p>
            <a:pPr marL="285750" indent="-285750">
              <a:lnSpc>
                <a:spcPct val="150000"/>
              </a:lnSpc>
              <a:buFont typeface="Arial" panose="020B0604020202020204" pitchFamily="34" charset="0"/>
              <a:buChar char="•"/>
            </a:pPr>
            <a:r>
              <a:rPr lang="en-IN" sz="2000" b="1" i="1" dirty="0">
                <a:solidFill>
                  <a:schemeClr val="bg1"/>
                </a:solidFill>
                <a:latin typeface="Times New Roman" panose="02020603050405020304" pitchFamily="18" charset="0"/>
                <a:cs typeface="Times New Roman" panose="02020603050405020304" pitchFamily="18" charset="0"/>
              </a:rPr>
              <a:t>Misuse is possible </a:t>
            </a:r>
          </a:p>
          <a:p>
            <a:pPr marL="285750" indent="-285750">
              <a:lnSpc>
                <a:spcPct val="150000"/>
              </a:lnSpc>
              <a:buFont typeface="Arial" panose="020B0604020202020204" pitchFamily="34" charset="0"/>
              <a:buChar char="•"/>
            </a:pPr>
            <a:r>
              <a:rPr lang="en-IN" sz="2000" b="1" i="1" dirty="0">
                <a:solidFill>
                  <a:schemeClr val="bg1"/>
                </a:solidFill>
                <a:latin typeface="Times New Roman" panose="02020603050405020304" pitchFamily="18" charset="0"/>
                <a:cs typeface="Times New Roman" panose="02020603050405020304" pitchFamily="18" charset="0"/>
              </a:rPr>
              <a:t>losing the tags</a:t>
            </a:r>
          </a:p>
          <a:p>
            <a:pPr marL="285750" indent="-285750">
              <a:buFont typeface="Arial" panose="020B0604020202020204" pitchFamily="34" charset="0"/>
              <a:buChar char="•"/>
            </a:pPr>
            <a:endParaRPr lang="en-IN" b="1" dirty="0"/>
          </a:p>
        </p:txBody>
      </p:sp>
    </p:spTree>
    <p:extLst>
      <p:ext uri="{BB962C8B-B14F-4D97-AF65-F5344CB8AC3E}">
        <p14:creationId xmlns:p14="http://schemas.microsoft.com/office/powerpoint/2010/main" val="9351168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97"/>
            <a:ext cx="12192527" cy="6858594"/>
          </a:xfrm>
          <a:prstGeom prst="rect">
            <a:avLst/>
          </a:prstGeom>
        </p:spPr>
      </p:pic>
      <p:sp>
        <p:nvSpPr>
          <p:cNvPr id="4" name="Rectangle 3"/>
          <p:cNvSpPr/>
          <p:nvPr/>
        </p:nvSpPr>
        <p:spPr>
          <a:xfrm>
            <a:off x="0" y="548671"/>
            <a:ext cx="12192000" cy="5755422"/>
          </a:xfrm>
          <a:prstGeom prst="rect">
            <a:avLst/>
          </a:prstGeom>
        </p:spPr>
        <p:txBody>
          <a:bodyPr wrap="square">
            <a:spAutoFit/>
          </a:bodyPr>
          <a:lstStyle/>
          <a:p>
            <a:r>
              <a:rPr lang="en-US" sz="2300" b="1" i="1" spc="300" dirty="0">
                <a:solidFill>
                  <a:srgbClr val="002060"/>
                </a:solidFill>
                <a:latin typeface="Times New Roman" panose="02020603050405020304" pitchFamily="18" charset="0"/>
                <a:cs typeface="Times New Roman" panose="02020603050405020304" pitchFamily="18" charset="0"/>
              </a:rPr>
              <a:t>This project helps the user to control all the electronic devices using his/her smartphone.</a:t>
            </a:r>
          </a:p>
          <a:p>
            <a:endParaRPr lang="en-US" sz="2300" b="1" i="1" spc="300" dirty="0">
              <a:solidFill>
                <a:srgbClr val="002060"/>
              </a:solidFill>
              <a:latin typeface="Times New Roman" panose="02020603050405020304" pitchFamily="18" charset="0"/>
              <a:cs typeface="Times New Roman" panose="02020603050405020304" pitchFamily="18" charset="0"/>
            </a:endParaRPr>
          </a:p>
          <a:p>
            <a:r>
              <a:rPr lang="en-US" sz="2300" b="1" i="1" spc="300" dirty="0">
                <a:solidFill>
                  <a:srgbClr val="002060"/>
                </a:solidFill>
                <a:latin typeface="Times New Roman" panose="02020603050405020304" pitchFamily="18" charset="0"/>
                <a:cs typeface="Times New Roman" panose="02020603050405020304" pitchFamily="18" charset="0"/>
              </a:rPr>
              <a:t>Instead of smart phone he/she can make an digital remote control using HC-05 and microcontroller. In which the remote control HC-05 to be a master and the Bluetooth of the circuit should be a slave.</a:t>
            </a:r>
          </a:p>
          <a:p>
            <a:endParaRPr lang="en-US" sz="2300" b="1" i="1" spc="300" dirty="0">
              <a:solidFill>
                <a:srgbClr val="002060"/>
              </a:solidFill>
              <a:latin typeface="Times New Roman" panose="02020603050405020304" pitchFamily="18" charset="0"/>
              <a:cs typeface="Times New Roman" panose="02020603050405020304" pitchFamily="18" charset="0"/>
            </a:endParaRPr>
          </a:p>
          <a:p>
            <a:r>
              <a:rPr lang="en-US" sz="2300" b="1" i="1" spc="300" dirty="0">
                <a:solidFill>
                  <a:srgbClr val="002060"/>
                </a:solidFill>
                <a:latin typeface="Times New Roman" panose="02020603050405020304" pitchFamily="18" charset="0"/>
                <a:cs typeface="Times New Roman" panose="02020603050405020304" pitchFamily="18" charset="0"/>
              </a:rPr>
              <a:t>Time is a very valuable thing. Everybody wants to save time as much as they can. New technologies are being introduced to save our time. To save people’s time we are introducing Home Automation system using Bluetooth and Home Security system using RFID With Tags . </a:t>
            </a:r>
          </a:p>
          <a:p>
            <a:endParaRPr lang="en-US" sz="2300" b="1" i="1" spc="300" dirty="0">
              <a:solidFill>
                <a:srgbClr val="002060"/>
              </a:solidFill>
              <a:latin typeface="Times New Roman" panose="02020603050405020304" pitchFamily="18" charset="0"/>
              <a:cs typeface="Times New Roman" panose="02020603050405020304" pitchFamily="18" charset="0"/>
            </a:endParaRPr>
          </a:p>
          <a:p>
            <a:r>
              <a:rPr lang="en-US" sz="2300" b="1" i="1" spc="300" dirty="0">
                <a:solidFill>
                  <a:srgbClr val="002060"/>
                </a:solidFill>
                <a:latin typeface="Times New Roman" panose="02020603050405020304" pitchFamily="18" charset="0"/>
                <a:cs typeface="Times New Roman" panose="02020603050405020304" pitchFamily="18" charset="0"/>
              </a:rPr>
              <a:t>With the help of this system you can control your home appliances from your mobile phone and protect your house . You can turn on/off your home appliances within the range of Bluetooth and open door without any key using wireless contact.</a:t>
            </a:r>
            <a:endParaRPr lang="en-IN" sz="2300" b="1" i="1" spc="3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209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style.rotation</p:attrName>
                                        </p:attrNameLst>
                                      </p:cBhvr>
                                      <p:tavLst>
                                        <p:tav tm="0">
                                          <p:val>
                                            <p:fltVal val="720"/>
                                          </p:val>
                                        </p:tav>
                                        <p:tav tm="100000">
                                          <p:val>
                                            <p:fltVal val="0"/>
                                          </p:val>
                                        </p:tav>
                                      </p:tavLst>
                                    </p:anim>
                                    <p:anim calcmode="lin" valueType="num">
                                      <p:cBhvr>
                                        <p:cTn id="9" dur="2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0" dur="2000" fill="hold"/>
                                        <p:tgtEl>
                                          <p:spTgt spid="4">
                                            <p:txEl>
                                              <p:pRg st="0" end="0"/>
                                            </p:txEl>
                                          </p:spTgt>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anim calcmode="lin" valueType="num">
                                      <p:cBhvr>
                                        <p:cTn id="14" dur="2000" fill="hold"/>
                                        <p:tgtEl>
                                          <p:spTgt spid="4">
                                            <p:txEl>
                                              <p:pRg st="2" end="2"/>
                                            </p:txEl>
                                          </p:spTgt>
                                        </p:tgtEl>
                                        <p:attrNameLst>
                                          <p:attrName>style.rotation</p:attrName>
                                        </p:attrNameLst>
                                      </p:cBhvr>
                                      <p:tavLst>
                                        <p:tav tm="0">
                                          <p:val>
                                            <p:fltVal val="720"/>
                                          </p:val>
                                        </p:tav>
                                        <p:tav tm="100000">
                                          <p:val>
                                            <p:fltVal val="0"/>
                                          </p:val>
                                        </p:tav>
                                      </p:tavLst>
                                    </p:anim>
                                    <p:anim calcmode="lin" valueType="num">
                                      <p:cBhvr>
                                        <p:cTn id="15" dur="2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16" dur="2000" fill="hold"/>
                                        <p:tgtEl>
                                          <p:spTgt spid="4">
                                            <p:txEl>
                                              <p:pRg st="2" end="2"/>
                                            </p:txEl>
                                          </p:spTgt>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2000"/>
                                        <p:tgtEl>
                                          <p:spTgt spid="4">
                                            <p:txEl>
                                              <p:pRg st="4" end="4"/>
                                            </p:txEl>
                                          </p:spTgt>
                                        </p:tgtEl>
                                      </p:cBhvr>
                                    </p:animEffect>
                                    <p:anim calcmode="lin" valueType="num">
                                      <p:cBhvr>
                                        <p:cTn id="20" dur="2000" fill="hold"/>
                                        <p:tgtEl>
                                          <p:spTgt spid="4">
                                            <p:txEl>
                                              <p:pRg st="4" end="4"/>
                                            </p:txEl>
                                          </p:spTgt>
                                        </p:tgtEl>
                                        <p:attrNameLst>
                                          <p:attrName>style.rotation</p:attrName>
                                        </p:attrNameLst>
                                      </p:cBhvr>
                                      <p:tavLst>
                                        <p:tav tm="0">
                                          <p:val>
                                            <p:fltVal val="720"/>
                                          </p:val>
                                        </p:tav>
                                        <p:tav tm="100000">
                                          <p:val>
                                            <p:fltVal val="0"/>
                                          </p:val>
                                        </p:tav>
                                      </p:tavLst>
                                    </p:anim>
                                    <p:anim calcmode="lin" valueType="num">
                                      <p:cBhvr>
                                        <p:cTn id="21" dur="2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22" dur="2000" fill="hold"/>
                                        <p:tgtEl>
                                          <p:spTgt spid="4">
                                            <p:txEl>
                                              <p:pRg st="4" end="4"/>
                                            </p:txEl>
                                          </p:spTgt>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2000"/>
                                        <p:tgtEl>
                                          <p:spTgt spid="4">
                                            <p:txEl>
                                              <p:pRg st="6" end="6"/>
                                            </p:txEl>
                                          </p:spTgt>
                                        </p:tgtEl>
                                      </p:cBhvr>
                                    </p:animEffect>
                                    <p:anim calcmode="lin" valueType="num">
                                      <p:cBhvr>
                                        <p:cTn id="26" dur="2000" fill="hold"/>
                                        <p:tgtEl>
                                          <p:spTgt spid="4">
                                            <p:txEl>
                                              <p:pRg st="6" end="6"/>
                                            </p:txEl>
                                          </p:spTgt>
                                        </p:tgtEl>
                                        <p:attrNameLst>
                                          <p:attrName>style.rotation</p:attrName>
                                        </p:attrNameLst>
                                      </p:cBhvr>
                                      <p:tavLst>
                                        <p:tav tm="0">
                                          <p:val>
                                            <p:fltVal val="720"/>
                                          </p:val>
                                        </p:tav>
                                        <p:tav tm="100000">
                                          <p:val>
                                            <p:fltVal val="0"/>
                                          </p:val>
                                        </p:tav>
                                      </p:tavLst>
                                    </p:anim>
                                    <p:anim calcmode="lin" valueType="num">
                                      <p:cBhvr>
                                        <p:cTn id="27" dur="2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28" dur="2000" fill="hold"/>
                                        <p:tgtEl>
                                          <p:spTgt spid="4">
                                            <p:txEl>
                                              <p:pRg st="6" end="6"/>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3057" cy="6858594"/>
          </a:xfrm>
          <a:prstGeom prst="rect">
            <a:avLst/>
          </a:prstGeom>
        </p:spPr>
      </p:pic>
      <p:sp>
        <p:nvSpPr>
          <p:cNvPr id="2" name="Rectangle 1"/>
          <p:cNvSpPr/>
          <p:nvPr/>
        </p:nvSpPr>
        <p:spPr>
          <a:xfrm>
            <a:off x="215900" y="654988"/>
            <a:ext cx="11976100"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b="1" i="1" dirty="0">
                <a:solidFill>
                  <a:schemeClr val="bg1"/>
                </a:solidFill>
                <a:latin typeface="Times New Roman" panose="02020603050405020304" pitchFamily="18" charset="0"/>
                <a:cs typeface="Times New Roman" panose="02020603050405020304" pitchFamily="18" charset="0"/>
              </a:rPr>
              <a:t>The system needs a continuous power supply to be practical or else we might not be able to control the appliances.</a:t>
            </a:r>
          </a:p>
          <a:p>
            <a:pPr marL="285750" indent="-285750">
              <a:lnSpc>
                <a:spcPct val="150000"/>
              </a:lnSpc>
              <a:buFont typeface="Arial" panose="020B0604020202020204" pitchFamily="34" charset="0"/>
              <a:buChar char="•"/>
            </a:pPr>
            <a:r>
              <a:rPr lang="en-US" sz="2000" b="1" i="1" dirty="0">
                <a:solidFill>
                  <a:schemeClr val="bg1"/>
                </a:solidFill>
                <a:latin typeface="Times New Roman" panose="02020603050405020304" pitchFamily="18" charset="0"/>
                <a:cs typeface="Times New Roman" panose="02020603050405020304" pitchFamily="18" charset="0"/>
              </a:rPr>
              <a:t>Hence, best way to design the system efficiently would be to implement both the automated control and manual control through switches at a time.</a:t>
            </a:r>
          </a:p>
        </p:txBody>
      </p:sp>
    </p:spTree>
    <p:extLst>
      <p:ext uri="{BB962C8B-B14F-4D97-AF65-F5344CB8AC3E}">
        <p14:creationId xmlns:p14="http://schemas.microsoft.com/office/powerpoint/2010/main" val="3152279894"/>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6858594"/>
          </a:xfrm>
          <a:prstGeom prst="rect">
            <a:avLst/>
          </a:prstGeom>
        </p:spPr>
      </p:pic>
      <p:sp>
        <p:nvSpPr>
          <p:cNvPr id="2" name="Title 1"/>
          <p:cNvSpPr>
            <a:spLocks noGrp="1"/>
          </p:cNvSpPr>
          <p:nvPr>
            <p:ph type="title"/>
          </p:nvPr>
        </p:nvSpPr>
        <p:spPr>
          <a:xfrm>
            <a:off x="0" y="0"/>
            <a:ext cx="12192000" cy="1130300"/>
          </a:xfrm>
        </p:spPr>
        <p:txBody>
          <a:bodyPr/>
          <a:lstStyle/>
          <a:p>
            <a:pPr algn="ctr"/>
            <a:r>
              <a:rPr lang="en-IN" b="1" cap="none" dirty="0">
                <a:solidFill>
                  <a:srgbClr val="000099"/>
                </a:solidFill>
              </a:rPr>
              <a:t>Conclusion</a:t>
            </a:r>
            <a:endParaRPr lang="en-IN" b="1" dirty="0">
              <a:solidFill>
                <a:srgbClr val="000099"/>
              </a:solidFill>
            </a:endParaRPr>
          </a:p>
        </p:txBody>
      </p:sp>
      <p:sp>
        <p:nvSpPr>
          <p:cNvPr id="3" name="Rectangle 2"/>
          <p:cNvSpPr/>
          <p:nvPr/>
        </p:nvSpPr>
        <p:spPr>
          <a:xfrm>
            <a:off x="673100" y="1720840"/>
            <a:ext cx="10858500" cy="4154984"/>
          </a:xfrm>
          <a:prstGeom prst="rect">
            <a:avLst/>
          </a:prstGeom>
        </p:spPr>
        <p:txBody>
          <a:bodyPr wrap="square">
            <a:spAutoFit/>
          </a:bodyPr>
          <a:lstStyle/>
          <a:p>
            <a:r>
              <a:rPr lang="en-US" sz="2400" b="1" dirty="0">
                <a:solidFill>
                  <a:schemeClr val="tx2"/>
                </a:solidFill>
                <a:latin typeface="Times New Roman" panose="02020603050405020304" pitchFamily="18" charset="0"/>
                <a:cs typeface="Times New Roman" panose="02020603050405020304" pitchFamily="18" charset="0"/>
              </a:rPr>
              <a:t>The home automation system has been experimentally proven to work satisfactorily by connecting sample appliances to it and the appliances were successfully controlled from a wireless mobile device. </a:t>
            </a:r>
          </a:p>
          <a:p>
            <a:endParaRPr lang="en-US" sz="2400" b="1" dirty="0">
              <a:solidFill>
                <a:schemeClr val="tx2"/>
              </a:solidFill>
              <a:latin typeface="Times New Roman" panose="02020603050405020304" pitchFamily="18" charset="0"/>
              <a:cs typeface="Times New Roman" panose="02020603050405020304" pitchFamily="18" charset="0"/>
            </a:endParaRPr>
          </a:p>
          <a:p>
            <a:r>
              <a:rPr lang="en-US" sz="2400" b="1" dirty="0">
                <a:solidFill>
                  <a:schemeClr val="tx2"/>
                </a:solidFill>
                <a:latin typeface="Times New Roman" panose="02020603050405020304" pitchFamily="18" charset="0"/>
                <a:cs typeface="Times New Roman" panose="02020603050405020304" pitchFamily="18" charset="0"/>
              </a:rPr>
              <a:t>I have learned many skills such as soldering, wiring the circuit  and other tools that we use for this project and was able to work individually  during this project. </a:t>
            </a:r>
          </a:p>
          <a:p>
            <a:endParaRPr lang="en-US" sz="2400" b="1" dirty="0">
              <a:solidFill>
                <a:schemeClr val="tx2"/>
              </a:solidFill>
              <a:latin typeface="Times New Roman" panose="02020603050405020304" pitchFamily="18" charset="0"/>
              <a:cs typeface="Times New Roman" panose="02020603050405020304" pitchFamily="18" charset="0"/>
            </a:endParaRPr>
          </a:p>
          <a:p>
            <a:r>
              <a:rPr lang="en-US" sz="2400" b="1" dirty="0">
                <a:solidFill>
                  <a:schemeClr val="tx2"/>
                </a:solidFill>
                <a:latin typeface="Times New Roman" panose="02020603050405020304" pitchFamily="18" charset="0"/>
                <a:cs typeface="Times New Roman" panose="02020603050405020304" pitchFamily="18" charset="0"/>
              </a:rPr>
              <a:t>The Bluetooth client was successfully tested on a multitude of different mobile phones from different manufacturers, thus proving its portability and wide compatibility. Thus a low-cost home automation system was successfully designed, implemented and tested. </a:t>
            </a:r>
            <a:endParaRPr lang="en-IN" sz="24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2340768"/>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6858594"/>
          </a:xfrm>
          <a:prstGeom prst="rect">
            <a:avLst/>
          </a:prstGeom>
        </p:spPr>
      </p:pic>
      <p:sp>
        <p:nvSpPr>
          <p:cNvPr id="2" name="Title 1"/>
          <p:cNvSpPr>
            <a:spLocks noGrp="1"/>
          </p:cNvSpPr>
          <p:nvPr>
            <p:ph type="title"/>
          </p:nvPr>
        </p:nvSpPr>
        <p:spPr>
          <a:xfrm>
            <a:off x="0" y="0"/>
            <a:ext cx="12192000" cy="812800"/>
          </a:xfrm>
        </p:spPr>
        <p:txBody>
          <a:bodyPr/>
          <a:lstStyle/>
          <a:p>
            <a:pPr algn="ctr"/>
            <a:r>
              <a:rPr lang="en-IN" dirty="0">
                <a:solidFill>
                  <a:srgbClr val="FF0000"/>
                </a:solidFill>
              </a:rPr>
              <a:t>References</a:t>
            </a:r>
          </a:p>
        </p:txBody>
      </p:sp>
      <p:sp>
        <p:nvSpPr>
          <p:cNvPr id="3" name="Rectangle 2"/>
          <p:cNvSpPr/>
          <p:nvPr/>
        </p:nvSpPr>
        <p:spPr>
          <a:xfrm>
            <a:off x="292100" y="1013936"/>
            <a:ext cx="11633200" cy="4893647"/>
          </a:xfrm>
          <a:prstGeom prst="rect">
            <a:avLst/>
          </a:prstGeom>
        </p:spPr>
        <p:txBody>
          <a:bodyPr wrap="square">
            <a:spAutoFit/>
          </a:bodyPr>
          <a:lstStyle/>
          <a:p>
            <a:pPr marL="533400" indent="-533400">
              <a:buFont typeface="+mj-lt"/>
              <a:buAutoNum type="arabicParenR"/>
            </a:pPr>
            <a:r>
              <a:rPr lang="en-IN" sz="2400" b="1" i="1" dirty="0">
                <a:latin typeface="Times New Roman" panose="02020603050405020304" pitchFamily="18" charset="0"/>
                <a:cs typeface="Times New Roman" panose="02020603050405020304" pitchFamily="18" charset="0"/>
                <a:hlinkClick r:id="rId3"/>
              </a:rPr>
              <a:t>https://en.wikipedia.org/wiki/ATmega328#:~:text=The%20ATmega328%20is%20a%20single-%20chip%20microcontroller%20created,a%20modified%20Harvard%20architecture%208-bit%20RISC%20processor%20core.</a:t>
            </a:r>
            <a:endParaRPr lang="en-IN" sz="2400" b="1" i="1" dirty="0">
              <a:latin typeface="Times New Roman" panose="02020603050405020304" pitchFamily="18" charset="0"/>
              <a:cs typeface="Times New Roman" panose="02020603050405020304" pitchFamily="18" charset="0"/>
            </a:endParaRPr>
          </a:p>
          <a:p>
            <a:pPr marL="533400" indent="-533400">
              <a:buFont typeface="+mj-lt"/>
              <a:buAutoNum type="arabicParenR"/>
            </a:pPr>
            <a:r>
              <a:rPr lang="en-IN" sz="2400" b="1" i="1" dirty="0">
                <a:latin typeface="Times New Roman" panose="02020603050405020304" pitchFamily="18" charset="0"/>
                <a:cs typeface="Times New Roman" panose="02020603050405020304" pitchFamily="18" charset="0"/>
                <a:hlinkClick r:id="rId4"/>
              </a:rPr>
              <a:t>https://en.wikipedia.org/wiki/Servo_control</a:t>
            </a:r>
            <a:endParaRPr lang="en-IN" sz="2400" b="1" i="1" dirty="0">
              <a:latin typeface="Times New Roman" panose="02020603050405020304" pitchFamily="18" charset="0"/>
              <a:cs typeface="Times New Roman" panose="02020603050405020304" pitchFamily="18" charset="0"/>
            </a:endParaRPr>
          </a:p>
          <a:p>
            <a:pPr marL="533400" indent="-533400">
              <a:buFont typeface="+mj-lt"/>
              <a:buAutoNum type="arabicParenR"/>
            </a:pPr>
            <a:r>
              <a:rPr lang="en-IN" sz="2400" b="1" i="1" dirty="0">
                <a:latin typeface="Times New Roman" panose="02020603050405020304" pitchFamily="18" charset="0"/>
                <a:cs typeface="Times New Roman" panose="02020603050405020304" pitchFamily="18" charset="0"/>
                <a:hlinkClick r:id="rId5"/>
              </a:rPr>
              <a:t>https://en.wikipedia.org/wiki/Radio-frequency_identification</a:t>
            </a:r>
            <a:endParaRPr lang="en-IN" sz="2400" b="1" i="1" dirty="0">
              <a:latin typeface="Times New Roman" panose="02020603050405020304" pitchFamily="18" charset="0"/>
              <a:cs typeface="Times New Roman" panose="02020603050405020304" pitchFamily="18" charset="0"/>
            </a:endParaRPr>
          </a:p>
          <a:p>
            <a:pPr marL="533400" indent="-533400">
              <a:buFont typeface="+mj-lt"/>
              <a:buAutoNum type="arabicParenR"/>
            </a:pPr>
            <a:r>
              <a:rPr lang="en-IN" sz="2400" b="1" i="1" dirty="0">
                <a:latin typeface="Times New Roman" panose="02020603050405020304" pitchFamily="18" charset="0"/>
                <a:cs typeface="Times New Roman" panose="02020603050405020304" pitchFamily="18" charset="0"/>
              </a:rPr>
              <a:t>Datasheet of HC-05 </a:t>
            </a:r>
            <a:r>
              <a:rPr lang="en-IN" sz="2400" b="1" i="1" dirty="0">
                <a:latin typeface="Times New Roman" panose="02020603050405020304" pitchFamily="18" charset="0"/>
                <a:cs typeface="Times New Roman" panose="02020603050405020304" pitchFamily="18" charset="0"/>
                <a:hlinkClick r:id="rId6"/>
              </a:rPr>
              <a:t>https://components101.com/sites/default/files/component_datasheet/HC-05%20Datasheet.pdf</a:t>
            </a:r>
            <a:endParaRPr lang="en-IN" sz="2400" b="1" i="1" dirty="0">
              <a:latin typeface="Times New Roman" panose="02020603050405020304" pitchFamily="18" charset="0"/>
              <a:cs typeface="Times New Roman" panose="02020603050405020304" pitchFamily="18" charset="0"/>
            </a:endParaRPr>
          </a:p>
          <a:p>
            <a:pPr marL="533400" indent="-533400">
              <a:buFont typeface="+mj-lt"/>
              <a:buAutoNum type="arabicParenR"/>
            </a:pPr>
            <a:r>
              <a:rPr lang="en-IN" sz="2400" b="1" i="1" dirty="0">
                <a:latin typeface="Times New Roman" panose="02020603050405020304" pitchFamily="18" charset="0"/>
                <a:cs typeface="Times New Roman" panose="02020603050405020304" pitchFamily="18" charset="0"/>
                <a:hlinkClick r:id="rId7"/>
              </a:rPr>
              <a:t>https://components101.com/wireless/rc522-rfid-module</a:t>
            </a:r>
            <a:endParaRPr lang="en-IN" sz="2400" b="1" i="1" dirty="0">
              <a:latin typeface="Times New Roman" panose="02020603050405020304" pitchFamily="18" charset="0"/>
              <a:cs typeface="Times New Roman" panose="02020603050405020304" pitchFamily="18" charset="0"/>
            </a:endParaRPr>
          </a:p>
          <a:p>
            <a:pPr marL="533400" indent="-533400">
              <a:buFont typeface="+mj-lt"/>
              <a:buAutoNum type="arabicParenR"/>
            </a:pPr>
            <a:r>
              <a:rPr lang="en-IN" sz="2400" b="1" i="1" dirty="0">
                <a:latin typeface="Times New Roman" panose="02020603050405020304" pitchFamily="18" charset="0"/>
                <a:cs typeface="Times New Roman" panose="02020603050405020304" pitchFamily="18" charset="0"/>
              </a:rPr>
              <a:t>Datasheet of Atmega328P </a:t>
            </a:r>
            <a:r>
              <a:rPr lang="en-IN" sz="2400" b="1" i="1" dirty="0">
                <a:latin typeface="Times New Roman" panose="02020603050405020304" pitchFamily="18" charset="0"/>
                <a:cs typeface="Times New Roman" panose="02020603050405020304" pitchFamily="18" charset="0"/>
                <a:hlinkClick r:id="rId8"/>
              </a:rPr>
              <a:t>https://www.alldatasheet.com/datasheet-pdf/pdf/313218/ATMEL/ATmega328P.html</a:t>
            </a:r>
            <a:endParaRPr lang="en-IN" sz="2400" b="1" i="1" dirty="0">
              <a:latin typeface="Times New Roman" panose="02020603050405020304" pitchFamily="18" charset="0"/>
              <a:cs typeface="Times New Roman" panose="02020603050405020304" pitchFamily="18" charset="0"/>
            </a:endParaRPr>
          </a:p>
          <a:p>
            <a:pPr marL="533400" indent="-533400">
              <a:buFont typeface="+mj-lt"/>
              <a:buAutoNum type="arabicParenR"/>
            </a:pPr>
            <a:r>
              <a:rPr lang="en-IN" sz="2400" b="1" i="1" dirty="0">
                <a:latin typeface="Times New Roman" panose="02020603050405020304" pitchFamily="18" charset="0"/>
                <a:cs typeface="Times New Roman" panose="02020603050405020304" pitchFamily="18" charset="0"/>
                <a:hlinkClick r:id="rId9"/>
              </a:rPr>
              <a:t>https://www.alldatasheet.com/</a:t>
            </a:r>
            <a:endParaRPr lang="en-IN" sz="2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04269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222"/>
          <a:stretch/>
        </p:blipFill>
        <p:spPr>
          <a:xfrm>
            <a:off x="0" y="0"/>
            <a:ext cx="12192000" cy="6858000"/>
          </a:xfrm>
          <a:prstGeom prst="rect">
            <a:avLst/>
          </a:prstGeom>
        </p:spPr>
      </p:pic>
    </p:spTree>
    <p:extLst>
      <p:ext uri="{BB962C8B-B14F-4D97-AF65-F5344CB8AC3E}">
        <p14:creationId xmlns:p14="http://schemas.microsoft.com/office/powerpoint/2010/main" val="2162847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286" y="-594"/>
            <a:ext cx="12193057" cy="6858594"/>
          </a:xfrm>
          <a:prstGeom prst="rect">
            <a:avLst/>
          </a:prstGeom>
        </p:spPr>
      </p:pic>
      <p:sp>
        <p:nvSpPr>
          <p:cNvPr id="2" name="Rectangle 1"/>
          <p:cNvSpPr/>
          <p:nvPr/>
        </p:nvSpPr>
        <p:spPr>
          <a:xfrm>
            <a:off x="13226" y="3106948"/>
            <a:ext cx="12191999" cy="923330"/>
          </a:xfrm>
          <a:prstGeom prst="rect">
            <a:avLst/>
          </a:prstGeom>
        </p:spPr>
        <p:txBody>
          <a:bodyPr wrap="square">
            <a:spAutoFit/>
          </a:bodyPr>
          <a:lstStyle/>
          <a:p>
            <a:pPr algn="ctr"/>
            <a:r>
              <a:rPr lang="en-IN" sz="4800" b="1" i="1" dirty="0">
                <a:solidFill>
                  <a:srgbClr val="FF0000"/>
                </a:solidFill>
                <a:latin typeface="Tw Cen MT (Body)"/>
              </a:rPr>
              <a:t>Project</a:t>
            </a:r>
            <a:r>
              <a:rPr lang="en-IN" sz="5400" b="1" i="1" dirty="0">
                <a:solidFill>
                  <a:srgbClr val="FF0000"/>
                </a:solidFill>
                <a:latin typeface="Tw Cen MT (Body)"/>
              </a:rPr>
              <a:t> Aim </a:t>
            </a:r>
          </a:p>
        </p:txBody>
      </p:sp>
      <p:sp>
        <p:nvSpPr>
          <p:cNvPr id="3" name="Rectangle 2"/>
          <p:cNvSpPr/>
          <p:nvPr/>
        </p:nvSpPr>
        <p:spPr>
          <a:xfrm>
            <a:off x="398391" y="4263430"/>
            <a:ext cx="11184835" cy="2123658"/>
          </a:xfrm>
          <a:prstGeom prst="rect">
            <a:avLst/>
          </a:prstGeom>
        </p:spPr>
        <p:txBody>
          <a:bodyPr wrap="square">
            <a:spAutoFit/>
          </a:bodyPr>
          <a:lstStyle/>
          <a:p>
            <a:r>
              <a:rPr lang="en-US" sz="2200" b="1" i="1" dirty="0">
                <a:solidFill>
                  <a:schemeClr val="accent4">
                    <a:lumMod val="50000"/>
                  </a:schemeClr>
                </a:solidFill>
                <a:latin typeface="Times New Roman" panose="02020603050405020304" pitchFamily="18" charset="0"/>
                <a:cs typeface="Times New Roman" panose="02020603050405020304" pitchFamily="18" charset="0"/>
              </a:rPr>
              <a:t>The aim of the project is to design and construct a home automation system that will remotely switch on or off any household appliances connected to it, using a Microcontroller , voice dial on phone , or Bluetooth based android application. </a:t>
            </a:r>
          </a:p>
          <a:p>
            <a:endParaRPr lang="en-US" sz="2200" b="1" i="1" dirty="0">
              <a:solidFill>
                <a:schemeClr val="accent4">
                  <a:lumMod val="50000"/>
                </a:schemeClr>
              </a:solidFill>
              <a:latin typeface="Times New Roman" panose="02020603050405020304" pitchFamily="18" charset="0"/>
              <a:cs typeface="Times New Roman" panose="02020603050405020304" pitchFamily="18" charset="0"/>
            </a:endParaRPr>
          </a:p>
          <a:p>
            <a:r>
              <a:rPr lang="en-US" sz="2200" b="1" i="1" dirty="0">
                <a:solidFill>
                  <a:schemeClr val="accent4">
                    <a:lumMod val="50000"/>
                  </a:schemeClr>
                </a:solidFill>
                <a:latin typeface="Times New Roman" panose="02020603050405020304" pitchFamily="18" charset="0"/>
                <a:cs typeface="Times New Roman" panose="02020603050405020304" pitchFamily="18" charset="0"/>
              </a:rPr>
              <a:t>Also to design and construct home security system that will remotely lock or unlock using a Microcontroller or RFID based of frequency identification or Servo motor based on coding. </a:t>
            </a:r>
            <a:endParaRPr lang="en-IN" sz="2200" b="1" i="1"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13228" y="246005"/>
            <a:ext cx="12191999" cy="923330"/>
          </a:xfrm>
          <a:prstGeom prst="rect">
            <a:avLst/>
          </a:prstGeom>
        </p:spPr>
        <p:txBody>
          <a:bodyPr wrap="square">
            <a:spAutoFit/>
          </a:bodyPr>
          <a:lstStyle/>
          <a:p>
            <a:pPr algn="ctr"/>
            <a:r>
              <a:rPr lang="en-IN" sz="4800" b="1" i="1" dirty="0">
                <a:solidFill>
                  <a:srgbClr val="002060"/>
                </a:solidFill>
                <a:latin typeface="Tw Cen MT (Body)"/>
              </a:rPr>
              <a:t>Objective Of Project</a:t>
            </a:r>
            <a:r>
              <a:rPr lang="en-IN" sz="5400" b="1" i="1" dirty="0">
                <a:solidFill>
                  <a:srgbClr val="002060"/>
                </a:solidFill>
                <a:latin typeface="Tw Cen MT (Body)"/>
              </a:rPr>
              <a:t>  </a:t>
            </a:r>
          </a:p>
        </p:txBody>
      </p:sp>
      <p:sp>
        <p:nvSpPr>
          <p:cNvPr id="5" name="Rectangle 4"/>
          <p:cNvSpPr/>
          <p:nvPr/>
        </p:nvSpPr>
        <p:spPr>
          <a:xfrm>
            <a:off x="516809" y="1427247"/>
            <a:ext cx="11184835" cy="1446550"/>
          </a:xfrm>
          <a:prstGeom prst="rect">
            <a:avLst/>
          </a:prstGeom>
        </p:spPr>
        <p:txBody>
          <a:bodyPr wrap="square">
            <a:spAutoFit/>
          </a:bodyPr>
          <a:lstStyle/>
          <a:p>
            <a:r>
              <a:rPr lang="en-US" sz="2200" b="1" i="1" dirty="0">
                <a:solidFill>
                  <a:schemeClr val="accent6">
                    <a:lumMod val="50000"/>
                  </a:schemeClr>
                </a:solidFill>
                <a:latin typeface="Times New Roman" panose="02020603050405020304" pitchFamily="18" charset="0"/>
                <a:cs typeface="Times New Roman" panose="02020603050405020304" pitchFamily="18" charset="0"/>
              </a:rPr>
              <a:t>The objective of this project is to implement a low cost , reliable and scalable home automation system that can be used to remotely switch on or off any household appliance , using a microcontroller to achieve hardware simplicity ,low cost short messaging service for feedback and voice dial from any phone to toggle the switch state. </a:t>
            </a:r>
            <a:endParaRPr lang="en-IN" sz="2200" b="1" i="1"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0866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
        <p:nvSpPr>
          <p:cNvPr id="4" name="Rectangle 3"/>
          <p:cNvSpPr/>
          <p:nvPr/>
        </p:nvSpPr>
        <p:spPr>
          <a:xfrm>
            <a:off x="0" y="434873"/>
            <a:ext cx="12192000" cy="923330"/>
          </a:xfrm>
          <a:prstGeom prst="rect">
            <a:avLst/>
          </a:prstGeom>
        </p:spPr>
        <p:txBody>
          <a:bodyPr wrap="square">
            <a:spAutoFit/>
          </a:bodyPr>
          <a:lstStyle/>
          <a:p>
            <a:pPr algn="ctr"/>
            <a:r>
              <a:rPr lang="en-US" sz="5400" b="1" spc="300" dirty="0">
                <a:solidFill>
                  <a:schemeClr val="bg1"/>
                </a:solidFill>
                <a:latin typeface="Tw Cen MT (Body)"/>
                <a:cs typeface="Times New Roman" panose="02020603050405020304" pitchFamily="18" charset="0"/>
              </a:rPr>
              <a:t>Required Components</a:t>
            </a:r>
          </a:p>
        </p:txBody>
      </p:sp>
      <p:graphicFrame>
        <p:nvGraphicFramePr>
          <p:cNvPr id="6" name="Table 5"/>
          <p:cNvGraphicFramePr>
            <a:graphicFrameLocks noGrp="1"/>
          </p:cNvGraphicFramePr>
          <p:nvPr>
            <p:extLst>
              <p:ext uri="{D42A27DB-BD31-4B8C-83A1-F6EECF244321}">
                <p14:modId xmlns:p14="http://schemas.microsoft.com/office/powerpoint/2010/main" val="3445674375"/>
              </p:ext>
            </p:extLst>
          </p:nvPr>
        </p:nvGraphicFramePr>
        <p:xfrm>
          <a:off x="1285460" y="1899390"/>
          <a:ext cx="9621078" cy="4418096"/>
        </p:xfrm>
        <a:graphic>
          <a:graphicData uri="http://schemas.openxmlformats.org/drawingml/2006/table">
            <a:tbl>
              <a:tblPr firstRow="1" bandRow="1">
                <a:tableStyleId>{2D5ABB26-0587-4C30-8999-92F81FD0307C}</a:tableStyleId>
              </a:tblPr>
              <a:tblGrid>
                <a:gridCol w="2213114">
                  <a:extLst>
                    <a:ext uri="{9D8B030D-6E8A-4147-A177-3AD203B41FA5}">
                      <a16:colId xmlns:a16="http://schemas.microsoft.com/office/drawing/2014/main" val="478120405"/>
                    </a:ext>
                  </a:extLst>
                </a:gridCol>
                <a:gridCol w="4200938">
                  <a:extLst>
                    <a:ext uri="{9D8B030D-6E8A-4147-A177-3AD203B41FA5}">
                      <a16:colId xmlns:a16="http://schemas.microsoft.com/office/drawing/2014/main" val="3439947997"/>
                    </a:ext>
                  </a:extLst>
                </a:gridCol>
                <a:gridCol w="3207026">
                  <a:extLst>
                    <a:ext uri="{9D8B030D-6E8A-4147-A177-3AD203B41FA5}">
                      <a16:colId xmlns:a16="http://schemas.microsoft.com/office/drawing/2014/main" val="1141213214"/>
                    </a:ext>
                  </a:extLst>
                </a:gridCol>
              </a:tblGrid>
              <a:tr h="552262">
                <a:tc>
                  <a:txBody>
                    <a:bodyPr/>
                    <a:lstStyle/>
                    <a:p>
                      <a:pPr algn="ctr"/>
                      <a:r>
                        <a:rPr lang="en-IN" sz="2800" dirty="0">
                          <a:solidFill>
                            <a:schemeClr val="accent3"/>
                          </a:solidFill>
                        </a:rPr>
                        <a:t>Sr. No.</a:t>
                      </a:r>
                    </a:p>
                  </a:txBody>
                  <a:tcPr>
                    <a:lnB w="12700" cap="flat" cmpd="sng" algn="ctr">
                      <a:solidFill>
                        <a:schemeClr val="tx1"/>
                      </a:solidFill>
                      <a:prstDash val="solid"/>
                      <a:round/>
                      <a:headEnd type="none" w="med" len="med"/>
                      <a:tailEnd type="none" w="med" len="med"/>
                    </a:lnB>
                  </a:tcPr>
                </a:tc>
                <a:tc>
                  <a:txBody>
                    <a:bodyPr/>
                    <a:lstStyle/>
                    <a:p>
                      <a:pPr algn="ctr"/>
                      <a:r>
                        <a:rPr lang="en-IN" sz="2800" dirty="0">
                          <a:solidFill>
                            <a:schemeClr val="accent3"/>
                          </a:solidFill>
                        </a:rPr>
                        <a:t>Components</a:t>
                      </a:r>
                    </a:p>
                  </a:txBody>
                  <a:tcPr/>
                </a:tc>
                <a:tc>
                  <a:txBody>
                    <a:bodyPr/>
                    <a:lstStyle/>
                    <a:p>
                      <a:pPr algn="ctr"/>
                      <a:r>
                        <a:rPr lang="en-IN" sz="2800" dirty="0">
                          <a:solidFill>
                            <a:schemeClr val="accent3"/>
                          </a:solidFill>
                        </a:rPr>
                        <a:t>Price</a:t>
                      </a:r>
                      <a:endParaRPr lang="en-IN" sz="2800" dirty="0">
                        <a:solidFill>
                          <a:schemeClr val="accent3"/>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97502736"/>
                  </a:ext>
                </a:extLst>
              </a:tr>
              <a:tr h="552262">
                <a:tc>
                  <a:txBody>
                    <a:bodyPr/>
                    <a:lstStyle/>
                    <a:p>
                      <a:pPr algn="ctr"/>
                      <a:r>
                        <a:rPr lang="en-IN" sz="2600" dirty="0"/>
                        <a:t>1</a:t>
                      </a:r>
                    </a:p>
                  </a:txBody>
                  <a:tcPr>
                    <a:lnT w="12700" cap="flat" cmpd="sng" algn="ctr">
                      <a:solidFill>
                        <a:schemeClr val="tx1"/>
                      </a:solidFill>
                      <a:prstDash val="solid"/>
                      <a:round/>
                      <a:headEnd type="none" w="med" len="med"/>
                      <a:tailEnd type="none" w="med" len="med"/>
                    </a:lnT>
                  </a:tcPr>
                </a:tc>
                <a:tc>
                  <a:txBody>
                    <a:bodyPr/>
                    <a:lstStyle/>
                    <a:p>
                      <a:pPr algn="ctr"/>
                      <a:r>
                        <a:rPr lang="en-IN" sz="2600" dirty="0"/>
                        <a:t>Atmega328P-PU</a:t>
                      </a:r>
                    </a:p>
                  </a:txBody>
                  <a:tcPr/>
                </a:tc>
                <a:tc>
                  <a:txBody>
                    <a:bodyPr/>
                    <a:lstStyle/>
                    <a:p>
                      <a:pPr algn="ctr"/>
                      <a:r>
                        <a:rPr lang="en-IN" sz="2600" dirty="0">
                          <a:latin typeface="Times New Roman" panose="02020603050405020304" pitchFamily="18" charset="0"/>
                          <a:cs typeface="Times New Roman" panose="02020603050405020304" pitchFamily="18" charset="0"/>
                        </a:rPr>
                        <a:t>110 /-</a:t>
                      </a:r>
                    </a:p>
                  </a:txBody>
                  <a:tcPr/>
                </a:tc>
                <a:extLst>
                  <a:ext uri="{0D108BD9-81ED-4DB2-BD59-A6C34878D82A}">
                    <a16:rowId xmlns:a16="http://schemas.microsoft.com/office/drawing/2014/main" val="4238978928"/>
                  </a:ext>
                </a:extLst>
              </a:tr>
              <a:tr h="552262">
                <a:tc>
                  <a:txBody>
                    <a:bodyPr/>
                    <a:lstStyle/>
                    <a:p>
                      <a:pPr algn="ctr"/>
                      <a:r>
                        <a:rPr lang="en-IN" sz="2600" dirty="0"/>
                        <a:t>2</a:t>
                      </a:r>
                    </a:p>
                  </a:txBody>
                  <a:tcPr/>
                </a:tc>
                <a:tc>
                  <a:txBody>
                    <a:bodyPr/>
                    <a:lstStyle/>
                    <a:p>
                      <a:pPr algn="ctr"/>
                      <a:r>
                        <a:rPr lang="en-IN" sz="2600" dirty="0"/>
                        <a:t>Bluetooth HC-05</a:t>
                      </a:r>
                    </a:p>
                  </a:txBody>
                  <a:tcPr/>
                </a:tc>
                <a:tc>
                  <a:txBody>
                    <a:bodyPr/>
                    <a:lstStyle/>
                    <a:p>
                      <a:pPr algn="ctr"/>
                      <a:r>
                        <a:rPr lang="en-IN" sz="2600" dirty="0">
                          <a:latin typeface="Times New Roman" panose="02020603050405020304" pitchFamily="18" charset="0"/>
                          <a:cs typeface="Times New Roman" panose="02020603050405020304" pitchFamily="18" charset="0"/>
                        </a:rPr>
                        <a:t>220 /-</a:t>
                      </a:r>
                    </a:p>
                  </a:txBody>
                  <a:tcPr/>
                </a:tc>
                <a:extLst>
                  <a:ext uri="{0D108BD9-81ED-4DB2-BD59-A6C34878D82A}">
                    <a16:rowId xmlns:a16="http://schemas.microsoft.com/office/drawing/2014/main" val="1938264977"/>
                  </a:ext>
                </a:extLst>
              </a:tr>
              <a:tr h="552262">
                <a:tc>
                  <a:txBody>
                    <a:bodyPr/>
                    <a:lstStyle/>
                    <a:p>
                      <a:pPr algn="ctr"/>
                      <a:r>
                        <a:rPr lang="en-IN" sz="2600" dirty="0"/>
                        <a:t>3</a:t>
                      </a:r>
                    </a:p>
                  </a:txBody>
                  <a:tcPr/>
                </a:tc>
                <a:tc>
                  <a:txBody>
                    <a:bodyPr/>
                    <a:lstStyle/>
                    <a:p>
                      <a:pPr algn="ctr"/>
                      <a:r>
                        <a:rPr lang="en-IN" sz="2600" dirty="0"/>
                        <a:t>RFID with Tags</a:t>
                      </a:r>
                    </a:p>
                  </a:txBody>
                  <a:tcPr/>
                </a:tc>
                <a:tc>
                  <a:txBody>
                    <a:bodyPr/>
                    <a:lstStyle/>
                    <a:p>
                      <a:pPr algn="ctr"/>
                      <a:r>
                        <a:rPr lang="en-IN" sz="2600" dirty="0">
                          <a:latin typeface="Times New Roman" panose="02020603050405020304" pitchFamily="18" charset="0"/>
                          <a:cs typeface="Times New Roman" panose="02020603050405020304" pitchFamily="18" charset="0"/>
                        </a:rPr>
                        <a:t>175 /-</a:t>
                      </a:r>
                    </a:p>
                  </a:txBody>
                  <a:tcPr/>
                </a:tc>
                <a:extLst>
                  <a:ext uri="{0D108BD9-81ED-4DB2-BD59-A6C34878D82A}">
                    <a16:rowId xmlns:a16="http://schemas.microsoft.com/office/drawing/2014/main" val="89902462"/>
                  </a:ext>
                </a:extLst>
              </a:tr>
              <a:tr h="552262">
                <a:tc>
                  <a:txBody>
                    <a:bodyPr/>
                    <a:lstStyle/>
                    <a:p>
                      <a:pPr algn="ctr"/>
                      <a:r>
                        <a:rPr lang="en-IN" sz="2600" dirty="0"/>
                        <a:t>4</a:t>
                      </a:r>
                    </a:p>
                  </a:txBody>
                  <a:tcPr/>
                </a:tc>
                <a:tc>
                  <a:txBody>
                    <a:bodyPr/>
                    <a:lstStyle/>
                    <a:p>
                      <a:pPr algn="ctr"/>
                      <a:r>
                        <a:rPr lang="en-IN" sz="2600" dirty="0"/>
                        <a:t>Resistor [ 220</a:t>
                      </a:r>
                      <a:r>
                        <a:rPr lang="el-GR" sz="2600" dirty="0">
                          <a:latin typeface="GreekC" panose="00000400000000000000" pitchFamily="2" charset="0"/>
                          <a:cs typeface="GreekC" panose="00000400000000000000" pitchFamily="2" charset="0"/>
                        </a:rPr>
                        <a:t>Ω</a:t>
                      </a:r>
                      <a:r>
                        <a:rPr lang="en-IN" sz="2600" dirty="0"/>
                        <a:t> ]</a:t>
                      </a:r>
                    </a:p>
                  </a:txBody>
                  <a:tcPr/>
                </a:tc>
                <a:tc>
                  <a:txBody>
                    <a:bodyPr/>
                    <a:lstStyle/>
                    <a:p>
                      <a:pPr algn="ctr"/>
                      <a:r>
                        <a:rPr lang="en-IN" sz="2600" dirty="0">
                          <a:latin typeface="Times New Roman" panose="02020603050405020304" pitchFamily="18" charset="0"/>
                          <a:cs typeface="Times New Roman" panose="02020603050405020304" pitchFamily="18" charset="0"/>
                        </a:rPr>
                        <a:t>.50 /-</a:t>
                      </a:r>
                    </a:p>
                  </a:txBody>
                  <a:tcPr/>
                </a:tc>
                <a:extLst>
                  <a:ext uri="{0D108BD9-81ED-4DB2-BD59-A6C34878D82A}">
                    <a16:rowId xmlns:a16="http://schemas.microsoft.com/office/drawing/2014/main" val="1862833621"/>
                  </a:ext>
                </a:extLst>
              </a:tr>
              <a:tr h="552262">
                <a:tc>
                  <a:txBody>
                    <a:bodyPr/>
                    <a:lstStyle/>
                    <a:p>
                      <a:pPr algn="ctr"/>
                      <a:r>
                        <a:rPr lang="en-IN" sz="2600" dirty="0"/>
                        <a:t>5</a:t>
                      </a:r>
                    </a:p>
                  </a:txBody>
                  <a:tcPr/>
                </a:tc>
                <a:tc>
                  <a:txBody>
                    <a:bodyPr/>
                    <a:lstStyle/>
                    <a:p>
                      <a:pPr algn="ctr"/>
                      <a:r>
                        <a:rPr lang="en-IN" sz="2600" dirty="0"/>
                        <a:t>Capacitor [ 22pf ]</a:t>
                      </a:r>
                    </a:p>
                  </a:txBody>
                  <a:tcPr/>
                </a:tc>
                <a:tc>
                  <a:txBody>
                    <a:bodyPr/>
                    <a:lstStyle/>
                    <a:p>
                      <a:pPr algn="ctr"/>
                      <a:r>
                        <a:rPr lang="en-IN" sz="2600" dirty="0">
                          <a:latin typeface="Times New Roman" panose="02020603050405020304" pitchFamily="18" charset="0"/>
                          <a:cs typeface="Times New Roman" panose="02020603050405020304" pitchFamily="18" charset="0"/>
                        </a:rPr>
                        <a:t>.50 /-</a:t>
                      </a:r>
                    </a:p>
                  </a:txBody>
                  <a:tcPr/>
                </a:tc>
                <a:extLst>
                  <a:ext uri="{0D108BD9-81ED-4DB2-BD59-A6C34878D82A}">
                    <a16:rowId xmlns:a16="http://schemas.microsoft.com/office/drawing/2014/main" val="2154028309"/>
                  </a:ext>
                </a:extLst>
              </a:tr>
              <a:tr h="552262">
                <a:tc>
                  <a:txBody>
                    <a:bodyPr/>
                    <a:lstStyle/>
                    <a:p>
                      <a:pPr algn="ctr"/>
                      <a:r>
                        <a:rPr lang="en-IN" sz="2600" dirty="0"/>
                        <a:t>6</a:t>
                      </a:r>
                    </a:p>
                  </a:txBody>
                  <a:tcPr/>
                </a:tc>
                <a:tc>
                  <a:txBody>
                    <a:bodyPr/>
                    <a:lstStyle/>
                    <a:p>
                      <a:pPr algn="ctr"/>
                      <a:r>
                        <a:rPr lang="en-IN" sz="2600" dirty="0"/>
                        <a:t>Led </a:t>
                      </a:r>
                    </a:p>
                  </a:txBody>
                  <a:tcPr/>
                </a:tc>
                <a:tc>
                  <a:txBody>
                    <a:bodyPr/>
                    <a:lstStyle/>
                    <a:p>
                      <a:pPr algn="ctr"/>
                      <a:r>
                        <a:rPr lang="en-IN" sz="2600" dirty="0">
                          <a:latin typeface="Times New Roman" panose="02020603050405020304" pitchFamily="18" charset="0"/>
                          <a:cs typeface="Times New Roman" panose="02020603050405020304" pitchFamily="18" charset="0"/>
                        </a:rPr>
                        <a:t>2 /-</a:t>
                      </a:r>
                    </a:p>
                  </a:txBody>
                  <a:tcPr/>
                </a:tc>
                <a:extLst>
                  <a:ext uri="{0D108BD9-81ED-4DB2-BD59-A6C34878D82A}">
                    <a16:rowId xmlns:a16="http://schemas.microsoft.com/office/drawing/2014/main" val="2640521887"/>
                  </a:ext>
                </a:extLst>
              </a:tr>
              <a:tr h="552262">
                <a:tc>
                  <a:txBody>
                    <a:bodyPr/>
                    <a:lstStyle/>
                    <a:p>
                      <a:pPr algn="ctr"/>
                      <a:r>
                        <a:rPr lang="en-IN" sz="2600" dirty="0"/>
                        <a:t>7</a:t>
                      </a:r>
                    </a:p>
                  </a:txBody>
                  <a:tcPr/>
                </a:tc>
                <a:tc>
                  <a:txBody>
                    <a:bodyPr/>
                    <a:lstStyle/>
                    <a:p>
                      <a:pPr algn="ctr"/>
                      <a:r>
                        <a:rPr lang="en-IN" sz="2600" dirty="0"/>
                        <a:t>Voltage regulator 7805</a:t>
                      </a:r>
                    </a:p>
                  </a:txBody>
                  <a:tcPr/>
                </a:tc>
                <a:tc>
                  <a:txBody>
                    <a:bodyPr/>
                    <a:lstStyle/>
                    <a:p>
                      <a:pPr algn="ctr"/>
                      <a:r>
                        <a:rPr lang="en-IN" sz="2600" dirty="0">
                          <a:latin typeface="Times New Roman" panose="02020603050405020304" pitchFamily="18" charset="0"/>
                          <a:cs typeface="Times New Roman" panose="02020603050405020304" pitchFamily="18" charset="0"/>
                        </a:rPr>
                        <a:t>5 /-</a:t>
                      </a:r>
                    </a:p>
                  </a:txBody>
                  <a:tcPr/>
                </a:tc>
                <a:extLst>
                  <a:ext uri="{0D108BD9-81ED-4DB2-BD59-A6C34878D82A}">
                    <a16:rowId xmlns:a16="http://schemas.microsoft.com/office/drawing/2014/main" val="3280576177"/>
                  </a:ext>
                </a:extLst>
              </a:tr>
            </a:tbl>
          </a:graphicData>
        </a:graphic>
      </p:graphicFrame>
    </p:spTree>
    <p:extLst>
      <p:ext uri="{BB962C8B-B14F-4D97-AF65-F5344CB8AC3E}">
        <p14:creationId xmlns:p14="http://schemas.microsoft.com/office/powerpoint/2010/main" val="11053321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111894541"/>
              </p:ext>
            </p:extLst>
          </p:nvPr>
        </p:nvGraphicFramePr>
        <p:xfrm>
          <a:off x="723900" y="667690"/>
          <a:ext cx="10782299" cy="5522620"/>
        </p:xfrm>
        <a:graphic>
          <a:graphicData uri="http://schemas.openxmlformats.org/drawingml/2006/table">
            <a:tbl>
              <a:tblPr firstRow="1" bandRow="1">
                <a:tableStyleId>{2D5ABB26-0587-4C30-8999-92F81FD0307C}</a:tableStyleId>
              </a:tblPr>
              <a:tblGrid>
                <a:gridCol w="1769896">
                  <a:extLst>
                    <a:ext uri="{9D8B030D-6E8A-4147-A177-3AD203B41FA5}">
                      <a16:colId xmlns:a16="http://schemas.microsoft.com/office/drawing/2014/main" val="478120405"/>
                    </a:ext>
                  </a:extLst>
                </a:gridCol>
                <a:gridCol w="6167604">
                  <a:extLst>
                    <a:ext uri="{9D8B030D-6E8A-4147-A177-3AD203B41FA5}">
                      <a16:colId xmlns:a16="http://schemas.microsoft.com/office/drawing/2014/main" val="3439947997"/>
                    </a:ext>
                  </a:extLst>
                </a:gridCol>
                <a:gridCol w="2844799">
                  <a:extLst>
                    <a:ext uri="{9D8B030D-6E8A-4147-A177-3AD203B41FA5}">
                      <a16:colId xmlns:a16="http://schemas.microsoft.com/office/drawing/2014/main" val="1141213214"/>
                    </a:ext>
                  </a:extLst>
                </a:gridCol>
              </a:tblGrid>
              <a:tr h="552262">
                <a:tc>
                  <a:txBody>
                    <a:bodyPr/>
                    <a:lstStyle/>
                    <a:p>
                      <a:pPr algn="ctr"/>
                      <a:r>
                        <a:rPr lang="en-IN" sz="2600" dirty="0"/>
                        <a:t>8</a:t>
                      </a:r>
                    </a:p>
                  </a:txBody>
                  <a:tcPr>
                    <a:lnT w="12700" cap="flat" cmpd="sng" algn="ctr">
                      <a:solidFill>
                        <a:schemeClr val="tx1"/>
                      </a:solidFill>
                      <a:prstDash val="solid"/>
                      <a:round/>
                      <a:headEnd type="none" w="med" len="med"/>
                      <a:tailEnd type="none" w="med" len="med"/>
                    </a:lnT>
                  </a:tcPr>
                </a:tc>
                <a:tc>
                  <a:txBody>
                    <a:bodyPr/>
                    <a:lstStyle/>
                    <a:p>
                      <a:pPr algn="ctr"/>
                      <a:r>
                        <a:rPr lang="en-IN" sz="2600" dirty="0"/>
                        <a:t>Voltage</a:t>
                      </a:r>
                      <a:r>
                        <a:rPr lang="en-IN" sz="2600" baseline="0" dirty="0"/>
                        <a:t> regulator AMS1117 – 3.3V</a:t>
                      </a:r>
                      <a:endParaRPr lang="en-IN" sz="2600" dirty="0"/>
                    </a:p>
                  </a:txBody>
                  <a:tcPr/>
                </a:tc>
                <a:tc>
                  <a:txBody>
                    <a:bodyPr/>
                    <a:lstStyle/>
                    <a:p>
                      <a:pPr algn="ctr"/>
                      <a:r>
                        <a:rPr lang="en-IN" sz="2600" dirty="0">
                          <a:latin typeface="Times New Roman" panose="02020603050405020304" pitchFamily="18" charset="0"/>
                          <a:cs typeface="Times New Roman" panose="02020603050405020304" pitchFamily="18" charset="0"/>
                        </a:rPr>
                        <a:t>10 /-</a:t>
                      </a:r>
                    </a:p>
                  </a:txBody>
                  <a:tcPr/>
                </a:tc>
                <a:extLst>
                  <a:ext uri="{0D108BD9-81ED-4DB2-BD59-A6C34878D82A}">
                    <a16:rowId xmlns:a16="http://schemas.microsoft.com/office/drawing/2014/main" val="4238978928"/>
                  </a:ext>
                </a:extLst>
              </a:tr>
              <a:tr h="552262">
                <a:tc>
                  <a:txBody>
                    <a:bodyPr/>
                    <a:lstStyle/>
                    <a:p>
                      <a:pPr algn="ctr"/>
                      <a:r>
                        <a:rPr lang="en-IN" sz="2600" dirty="0"/>
                        <a:t>9</a:t>
                      </a:r>
                    </a:p>
                  </a:txBody>
                  <a:tcPr/>
                </a:tc>
                <a:tc>
                  <a:txBody>
                    <a:bodyPr/>
                    <a:lstStyle/>
                    <a:p>
                      <a:pPr algn="ctr"/>
                      <a:r>
                        <a:rPr lang="en-IN" sz="2600" dirty="0"/>
                        <a:t>CAPACITOR [ 1</a:t>
                      </a:r>
                      <a:r>
                        <a:rPr lang="el-GR" sz="2600" dirty="0">
                          <a:latin typeface="GreekC" panose="00000400000000000000" pitchFamily="2" charset="0"/>
                          <a:cs typeface="GreekC" panose="00000400000000000000" pitchFamily="2" charset="0"/>
                        </a:rPr>
                        <a:t>μ</a:t>
                      </a:r>
                      <a:r>
                        <a:rPr lang="en-IN" sz="2600" dirty="0"/>
                        <a:t>f ]</a:t>
                      </a:r>
                    </a:p>
                  </a:txBody>
                  <a:tcPr/>
                </a:tc>
                <a:tc>
                  <a:txBody>
                    <a:bodyPr/>
                    <a:lstStyle/>
                    <a:p>
                      <a:pPr algn="ctr"/>
                      <a:r>
                        <a:rPr lang="en-IN" sz="2600" dirty="0">
                          <a:latin typeface="Times New Roman" panose="02020603050405020304" pitchFamily="18" charset="0"/>
                          <a:cs typeface="Times New Roman" panose="02020603050405020304" pitchFamily="18" charset="0"/>
                        </a:rPr>
                        <a:t>.25 /-</a:t>
                      </a:r>
                    </a:p>
                  </a:txBody>
                  <a:tcPr/>
                </a:tc>
                <a:extLst>
                  <a:ext uri="{0D108BD9-81ED-4DB2-BD59-A6C34878D82A}">
                    <a16:rowId xmlns:a16="http://schemas.microsoft.com/office/drawing/2014/main" val="1938264977"/>
                  </a:ext>
                </a:extLst>
              </a:tr>
              <a:tr h="552262">
                <a:tc>
                  <a:txBody>
                    <a:bodyPr/>
                    <a:lstStyle/>
                    <a:p>
                      <a:pPr algn="ctr"/>
                      <a:r>
                        <a:rPr lang="en-IN" sz="2600" dirty="0"/>
                        <a:t>10</a:t>
                      </a:r>
                    </a:p>
                  </a:txBody>
                  <a:tcPr/>
                </a:tc>
                <a:tc>
                  <a:txBody>
                    <a:bodyPr/>
                    <a:lstStyle/>
                    <a:p>
                      <a:pPr algn="ctr"/>
                      <a:r>
                        <a:rPr lang="en-IN" sz="2600" dirty="0"/>
                        <a:t>Relay</a:t>
                      </a:r>
                    </a:p>
                  </a:txBody>
                  <a:tcPr/>
                </a:tc>
                <a:tc>
                  <a:txBody>
                    <a:bodyPr/>
                    <a:lstStyle/>
                    <a:p>
                      <a:pPr algn="ctr"/>
                      <a:r>
                        <a:rPr lang="en-IN" sz="2600" dirty="0">
                          <a:latin typeface="Times New Roman" panose="02020603050405020304" pitchFamily="18" charset="0"/>
                          <a:cs typeface="Times New Roman" panose="02020603050405020304" pitchFamily="18" charset="0"/>
                        </a:rPr>
                        <a:t>5 /-</a:t>
                      </a:r>
                    </a:p>
                  </a:txBody>
                  <a:tcPr/>
                </a:tc>
                <a:extLst>
                  <a:ext uri="{0D108BD9-81ED-4DB2-BD59-A6C34878D82A}">
                    <a16:rowId xmlns:a16="http://schemas.microsoft.com/office/drawing/2014/main" val="89902462"/>
                  </a:ext>
                </a:extLst>
              </a:tr>
              <a:tr h="552262">
                <a:tc>
                  <a:txBody>
                    <a:bodyPr/>
                    <a:lstStyle/>
                    <a:p>
                      <a:pPr algn="ctr"/>
                      <a:r>
                        <a:rPr lang="en-IN" sz="2600" dirty="0"/>
                        <a:t>11</a:t>
                      </a:r>
                    </a:p>
                  </a:txBody>
                  <a:tcPr/>
                </a:tc>
                <a:tc>
                  <a:txBody>
                    <a:bodyPr/>
                    <a:lstStyle/>
                    <a:p>
                      <a:pPr algn="ctr"/>
                      <a:r>
                        <a:rPr lang="en-IN" sz="2600" dirty="0"/>
                        <a:t>Servo motor</a:t>
                      </a:r>
                    </a:p>
                  </a:txBody>
                  <a:tcPr/>
                </a:tc>
                <a:tc>
                  <a:txBody>
                    <a:bodyPr/>
                    <a:lstStyle/>
                    <a:p>
                      <a:pPr algn="ctr"/>
                      <a:r>
                        <a:rPr lang="en-IN" sz="2600" dirty="0">
                          <a:latin typeface="Times New Roman" panose="02020603050405020304" pitchFamily="18" charset="0"/>
                          <a:cs typeface="Times New Roman" panose="02020603050405020304" pitchFamily="18" charset="0"/>
                        </a:rPr>
                        <a:t>90 /-</a:t>
                      </a:r>
                    </a:p>
                  </a:txBody>
                  <a:tcPr/>
                </a:tc>
                <a:extLst>
                  <a:ext uri="{0D108BD9-81ED-4DB2-BD59-A6C34878D82A}">
                    <a16:rowId xmlns:a16="http://schemas.microsoft.com/office/drawing/2014/main" val="1862833621"/>
                  </a:ext>
                </a:extLst>
              </a:tr>
              <a:tr h="552262">
                <a:tc>
                  <a:txBody>
                    <a:bodyPr/>
                    <a:lstStyle/>
                    <a:p>
                      <a:pPr algn="ctr"/>
                      <a:r>
                        <a:rPr lang="en-IN" sz="2600" dirty="0"/>
                        <a:t>12</a:t>
                      </a:r>
                    </a:p>
                  </a:txBody>
                  <a:tcPr/>
                </a:tc>
                <a:tc>
                  <a:txBody>
                    <a:bodyPr/>
                    <a:lstStyle/>
                    <a:p>
                      <a:pPr algn="ctr"/>
                      <a:r>
                        <a:rPr lang="en-IN" sz="2600" dirty="0"/>
                        <a:t>Crystal</a:t>
                      </a:r>
                    </a:p>
                  </a:txBody>
                  <a:tcPr/>
                </a:tc>
                <a:tc>
                  <a:txBody>
                    <a:bodyPr/>
                    <a:lstStyle/>
                    <a:p>
                      <a:pPr algn="ctr"/>
                      <a:r>
                        <a:rPr lang="en-IN" sz="2600" dirty="0">
                          <a:latin typeface="Times New Roman" panose="02020603050405020304" pitchFamily="18" charset="0"/>
                          <a:cs typeface="Times New Roman" panose="02020603050405020304" pitchFamily="18" charset="0"/>
                        </a:rPr>
                        <a:t>2 /-</a:t>
                      </a:r>
                    </a:p>
                  </a:txBody>
                  <a:tcPr/>
                </a:tc>
                <a:extLst>
                  <a:ext uri="{0D108BD9-81ED-4DB2-BD59-A6C34878D82A}">
                    <a16:rowId xmlns:a16="http://schemas.microsoft.com/office/drawing/2014/main" val="2154028309"/>
                  </a:ext>
                </a:extLst>
              </a:tr>
              <a:tr h="552262">
                <a:tc>
                  <a:txBody>
                    <a:bodyPr/>
                    <a:lstStyle/>
                    <a:p>
                      <a:pPr algn="ctr"/>
                      <a:r>
                        <a:rPr lang="en-IN" sz="2600" dirty="0"/>
                        <a:t>13</a:t>
                      </a:r>
                    </a:p>
                  </a:txBody>
                  <a:tcPr/>
                </a:tc>
                <a:tc>
                  <a:txBody>
                    <a:bodyPr/>
                    <a:lstStyle/>
                    <a:p>
                      <a:pPr algn="ctr"/>
                      <a:r>
                        <a:rPr lang="en-IN" sz="2600" dirty="0"/>
                        <a:t>NPN Transistor [ BC547 ]</a:t>
                      </a:r>
                    </a:p>
                  </a:txBody>
                  <a:tcPr/>
                </a:tc>
                <a:tc>
                  <a:txBody>
                    <a:bodyPr/>
                    <a:lstStyle/>
                    <a:p>
                      <a:pPr algn="ctr"/>
                      <a:r>
                        <a:rPr lang="en-IN" sz="2600" dirty="0">
                          <a:latin typeface="Times New Roman" panose="02020603050405020304" pitchFamily="18" charset="0"/>
                          <a:cs typeface="Times New Roman" panose="02020603050405020304" pitchFamily="18" charset="0"/>
                        </a:rPr>
                        <a:t>1 /-</a:t>
                      </a:r>
                    </a:p>
                  </a:txBody>
                  <a:tcPr/>
                </a:tc>
                <a:extLst>
                  <a:ext uri="{0D108BD9-81ED-4DB2-BD59-A6C34878D82A}">
                    <a16:rowId xmlns:a16="http://schemas.microsoft.com/office/drawing/2014/main" val="2640521887"/>
                  </a:ext>
                </a:extLst>
              </a:tr>
              <a:tr h="552262">
                <a:tc>
                  <a:txBody>
                    <a:bodyPr/>
                    <a:lstStyle/>
                    <a:p>
                      <a:pPr algn="ctr"/>
                      <a:r>
                        <a:rPr lang="en-IN" sz="2600" dirty="0"/>
                        <a:t>16</a:t>
                      </a:r>
                    </a:p>
                  </a:txBody>
                  <a:tcPr/>
                </a:tc>
                <a:tc>
                  <a:txBody>
                    <a:bodyPr/>
                    <a:lstStyle/>
                    <a:p>
                      <a:pPr algn="ctr"/>
                      <a:r>
                        <a:rPr lang="en-IN" sz="2600" dirty="0"/>
                        <a:t>SPDT</a:t>
                      </a:r>
                      <a:r>
                        <a:rPr lang="en-IN" sz="2600" baseline="0" dirty="0"/>
                        <a:t> Push Button</a:t>
                      </a:r>
                      <a:endParaRPr lang="en-IN" sz="2600" dirty="0"/>
                    </a:p>
                  </a:txBody>
                  <a:tcPr/>
                </a:tc>
                <a:tc>
                  <a:txBody>
                    <a:bodyPr/>
                    <a:lstStyle/>
                    <a:p>
                      <a:pPr algn="ctr"/>
                      <a:r>
                        <a:rPr lang="en-IN" sz="2600" dirty="0">
                          <a:latin typeface="Times New Roman" panose="02020603050405020304" pitchFamily="18" charset="0"/>
                          <a:cs typeface="Times New Roman" panose="02020603050405020304" pitchFamily="18" charset="0"/>
                        </a:rPr>
                        <a:t>10 /-</a:t>
                      </a:r>
                    </a:p>
                  </a:txBody>
                  <a:tcPr/>
                </a:tc>
                <a:extLst>
                  <a:ext uri="{0D108BD9-81ED-4DB2-BD59-A6C34878D82A}">
                    <a16:rowId xmlns:a16="http://schemas.microsoft.com/office/drawing/2014/main" val="3280576177"/>
                  </a:ext>
                </a:extLst>
              </a:tr>
              <a:tr h="552262">
                <a:tc>
                  <a:txBody>
                    <a:bodyPr/>
                    <a:lstStyle/>
                    <a:p>
                      <a:pPr algn="ctr"/>
                      <a:r>
                        <a:rPr lang="en-IN" sz="2600" dirty="0"/>
                        <a:t>17</a:t>
                      </a:r>
                    </a:p>
                  </a:txBody>
                  <a:tcPr/>
                </a:tc>
                <a:tc>
                  <a:txBody>
                    <a:bodyPr/>
                    <a:lstStyle/>
                    <a:p>
                      <a:pPr algn="ctr"/>
                      <a:r>
                        <a:rPr lang="en-IN" sz="2600" dirty="0"/>
                        <a:t>Female</a:t>
                      </a:r>
                      <a:r>
                        <a:rPr lang="en-IN" sz="2600" baseline="0" dirty="0"/>
                        <a:t> &amp; Male Header</a:t>
                      </a:r>
                      <a:endParaRPr lang="en-IN" sz="2600" dirty="0"/>
                    </a:p>
                  </a:txBody>
                  <a:tcPr/>
                </a:tc>
                <a:tc>
                  <a:txBody>
                    <a:bodyPr/>
                    <a:lstStyle/>
                    <a:p>
                      <a:pPr algn="ctr"/>
                      <a:r>
                        <a:rPr lang="en-IN" sz="2600" dirty="0">
                          <a:latin typeface="Times New Roman" panose="02020603050405020304" pitchFamily="18" charset="0"/>
                          <a:cs typeface="Times New Roman" panose="02020603050405020304" pitchFamily="18" charset="0"/>
                        </a:rPr>
                        <a:t>10 /-</a:t>
                      </a:r>
                    </a:p>
                  </a:txBody>
                  <a:tcPr/>
                </a:tc>
                <a:extLst>
                  <a:ext uri="{0D108BD9-81ED-4DB2-BD59-A6C34878D82A}">
                    <a16:rowId xmlns:a16="http://schemas.microsoft.com/office/drawing/2014/main" val="541780843"/>
                  </a:ext>
                </a:extLst>
              </a:tr>
              <a:tr h="552262">
                <a:tc>
                  <a:txBody>
                    <a:bodyPr/>
                    <a:lstStyle/>
                    <a:p>
                      <a:pPr algn="ctr"/>
                      <a:r>
                        <a:rPr lang="en-IN" sz="2600" dirty="0"/>
                        <a:t>18</a:t>
                      </a:r>
                    </a:p>
                  </a:txBody>
                  <a:tcPr/>
                </a:tc>
                <a:tc>
                  <a:txBody>
                    <a:bodyPr/>
                    <a:lstStyle/>
                    <a:p>
                      <a:pPr algn="ctr"/>
                      <a:r>
                        <a:rPr lang="en-IN" sz="2600" dirty="0"/>
                        <a:t>Female</a:t>
                      </a:r>
                      <a:r>
                        <a:rPr lang="en-IN" sz="2600" baseline="0" dirty="0"/>
                        <a:t> &amp; Male Jumper / Connecting wire</a:t>
                      </a:r>
                      <a:endParaRPr lang="en-IN" sz="2600" dirty="0"/>
                    </a:p>
                  </a:txBody>
                  <a:tcPr/>
                </a:tc>
                <a:tc>
                  <a:txBody>
                    <a:bodyPr/>
                    <a:lstStyle/>
                    <a:p>
                      <a:pPr algn="ctr"/>
                      <a:r>
                        <a:rPr lang="en-IN" sz="2600" dirty="0">
                          <a:latin typeface="Times New Roman" panose="02020603050405020304" pitchFamily="18" charset="0"/>
                          <a:cs typeface="Times New Roman" panose="02020603050405020304" pitchFamily="18" charset="0"/>
                        </a:rPr>
                        <a:t>0.5 /-</a:t>
                      </a:r>
                    </a:p>
                  </a:txBody>
                  <a:tcPr/>
                </a:tc>
                <a:extLst>
                  <a:ext uri="{0D108BD9-81ED-4DB2-BD59-A6C34878D82A}">
                    <a16:rowId xmlns:a16="http://schemas.microsoft.com/office/drawing/2014/main" val="3757736957"/>
                  </a:ext>
                </a:extLst>
              </a:tr>
              <a:tr h="552262">
                <a:tc>
                  <a:txBody>
                    <a:bodyPr/>
                    <a:lstStyle/>
                    <a:p>
                      <a:pPr algn="ctr"/>
                      <a:r>
                        <a:rPr lang="en-IN" sz="2600" dirty="0"/>
                        <a:t>19 </a:t>
                      </a:r>
                    </a:p>
                  </a:txBody>
                  <a:tcPr/>
                </a:tc>
                <a:tc>
                  <a:txBody>
                    <a:bodyPr/>
                    <a:lstStyle/>
                    <a:p>
                      <a:pPr algn="ctr"/>
                      <a:r>
                        <a:rPr lang="en-IN" sz="2600" dirty="0"/>
                        <a:t>9V</a:t>
                      </a:r>
                      <a:r>
                        <a:rPr lang="en-IN" sz="2600" baseline="0" dirty="0"/>
                        <a:t> Battery / </a:t>
                      </a:r>
                      <a:r>
                        <a:rPr lang="en-US" sz="2600" baseline="0" dirty="0"/>
                        <a:t>Adapter </a:t>
                      </a:r>
                      <a:endParaRPr lang="en-IN" sz="2600" dirty="0"/>
                    </a:p>
                  </a:txBody>
                  <a:tcPr/>
                </a:tc>
                <a:tc>
                  <a:txBody>
                    <a:bodyPr/>
                    <a:lstStyle/>
                    <a:p>
                      <a:pPr algn="ctr"/>
                      <a:r>
                        <a:rPr lang="en-IN" sz="2600" dirty="0">
                          <a:latin typeface="Times New Roman" panose="02020603050405020304" pitchFamily="18" charset="0"/>
                          <a:cs typeface="Times New Roman" panose="02020603050405020304" pitchFamily="18" charset="0"/>
                        </a:rPr>
                        <a:t>15 /- </a:t>
                      </a:r>
                    </a:p>
                  </a:txBody>
                  <a:tcPr/>
                </a:tc>
                <a:extLst>
                  <a:ext uri="{0D108BD9-81ED-4DB2-BD59-A6C34878D82A}">
                    <a16:rowId xmlns:a16="http://schemas.microsoft.com/office/drawing/2014/main" val="1072513652"/>
                  </a:ext>
                </a:extLst>
              </a:tr>
            </a:tbl>
          </a:graphicData>
        </a:graphic>
      </p:graphicFrame>
    </p:spTree>
    <p:extLst>
      <p:ext uri="{BB962C8B-B14F-4D97-AF65-F5344CB8AC3E}">
        <p14:creationId xmlns:p14="http://schemas.microsoft.com/office/powerpoint/2010/main" val="1845895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8" y="-297"/>
            <a:ext cx="6934728" cy="5512097"/>
          </a:xfrm>
          <a:prstGeom prst="rect">
            <a:avLst/>
          </a:prstGeom>
        </p:spPr>
      </p:pic>
      <p:sp>
        <p:nvSpPr>
          <p:cNvPr id="3" name="Rectangle 2"/>
          <p:cNvSpPr/>
          <p:nvPr/>
        </p:nvSpPr>
        <p:spPr>
          <a:xfrm>
            <a:off x="6934200" y="177231"/>
            <a:ext cx="5257800" cy="646331"/>
          </a:xfrm>
          <a:prstGeom prst="rect">
            <a:avLst/>
          </a:prstGeom>
        </p:spPr>
        <p:txBody>
          <a:bodyPr wrap="square">
            <a:spAutoFit/>
          </a:bodyPr>
          <a:lstStyle/>
          <a:p>
            <a:pPr algn="ctr"/>
            <a:r>
              <a:rPr lang="en-IN" sz="3600" dirty="0">
                <a:solidFill>
                  <a:schemeClr val="bg1"/>
                </a:solidFill>
              </a:rPr>
              <a:t>Atmega328P-PU</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 y="-1"/>
            <a:ext cx="6934728" cy="5511801"/>
          </a:xfrm>
          <a:prstGeom prst="rect">
            <a:avLst/>
          </a:prstGeom>
        </p:spPr>
      </p:pic>
      <p:sp>
        <p:nvSpPr>
          <p:cNvPr id="5" name="Rectangle 4"/>
          <p:cNvSpPr/>
          <p:nvPr/>
        </p:nvSpPr>
        <p:spPr>
          <a:xfrm>
            <a:off x="6934200" y="1001089"/>
            <a:ext cx="5118100" cy="4524315"/>
          </a:xfrm>
          <a:prstGeom prst="rect">
            <a:avLst/>
          </a:prstGeom>
        </p:spPr>
        <p:txBody>
          <a:bodyPr wrap="square">
            <a:spAutoFit/>
          </a:bodyPr>
          <a:lstStyle/>
          <a:p>
            <a:r>
              <a:rPr lang="en-US" b="1" i="1" dirty="0">
                <a:solidFill>
                  <a:srgbClr val="FF0000"/>
                </a:solidFill>
                <a:latin typeface="Times New Roman" panose="02020603050405020304" pitchFamily="18" charset="0"/>
                <a:cs typeface="Times New Roman" panose="02020603050405020304" pitchFamily="18" charset="0"/>
              </a:rPr>
              <a:t>The ATmega328 is a single-</a:t>
            </a:r>
            <a:r>
              <a:rPr lang="en-US" b="1" i="1" dirty="0">
                <a:solidFill>
                  <a:srgbClr val="FF0000"/>
                </a:solidFill>
                <a:latin typeface="Times New Roman" panose="02020603050405020304" pitchFamily="18" charset="0"/>
                <a:cs typeface="Times New Roman" panose="02020603050405020304" pitchFamily="18" charset="0"/>
                <a:hlinkClick r:id="rId4" tooltip="Integrated circuit"/>
              </a:rPr>
              <a:t>chip</a:t>
            </a:r>
            <a:r>
              <a:rPr lang="en-US" b="1" i="1" dirty="0">
                <a:solidFill>
                  <a:srgbClr val="FF0000"/>
                </a:solidFill>
                <a:latin typeface="Times New Roman" panose="02020603050405020304" pitchFamily="18" charset="0"/>
                <a:cs typeface="Times New Roman" panose="02020603050405020304" pitchFamily="18" charset="0"/>
              </a:rPr>
              <a:t> </a:t>
            </a:r>
            <a:r>
              <a:rPr lang="en-US" b="1" i="1" dirty="0">
                <a:solidFill>
                  <a:srgbClr val="FF0000"/>
                </a:solidFill>
                <a:latin typeface="Times New Roman" panose="02020603050405020304" pitchFamily="18" charset="0"/>
                <a:cs typeface="Times New Roman" panose="02020603050405020304" pitchFamily="18" charset="0"/>
                <a:hlinkClick r:id="rId5" tooltip="Microcontroller"/>
              </a:rPr>
              <a:t>microcontroller</a:t>
            </a:r>
            <a:r>
              <a:rPr lang="en-US" b="1" i="1" dirty="0">
                <a:solidFill>
                  <a:srgbClr val="FF0000"/>
                </a:solidFill>
                <a:latin typeface="Times New Roman" panose="02020603050405020304" pitchFamily="18" charset="0"/>
                <a:cs typeface="Times New Roman" panose="02020603050405020304" pitchFamily="18" charset="0"/>
              </a:rPr>
              <a:t> created by </a:t>
            </a:r>
            <a:r>
              <a:rPr lang="en-US" b="1" i="1" dirty="0">
                <a:solidFill>
                  <a:srgbClr val="FF0000"/>
                </a:solidFill>
                <a:latin typeface="Times New Roman" panose="02020603050405020304" pitchFamily="18" charset="0"/>
                <a:cs typeface="Times New Roman" panose="02020603050405020304" pitchFamily="18" charset="0"/>
                <a:hlinkClick r:id="rId6" tooltip="Atmel"/>
              </a:rPr>
              <a:t>Atmel</a:t>
            </a:r>
            <a:r>
              <a:rPr lang="en-US" b="1" i="1" dirty="0">
                <a:solidFill>
                  <a:srgbClr val="FF0000"/>
                </a:solidFill>
                <a:latin typeface="Times New Roman" panose="02020603050405020304" pitchFamily="18" charset="0"/>
                <a:cs typeface="Times New Roman" panose="02020603050405020304" pitchFamily="18" charset="0"/>
              </a:rPr>
              <a:t> in the </a:t>
            </a:r>
            <a:r>
              <a:rPr lang="en-US" b="1" i="1" dirty="0" err="1">
                <a:solidFill>
                  <a:srgbClr val="FF0000"/>
                </a:solidFill>
                <a:latin typeface="Times New Roman" panose="02020603050405020304" pitchFamily="18" charset="0"/>
                <a:cs typeface="Times New Roman" panose="02020603050405020304" pitchFamily="18" charset="0"/>
                <a:hlinkClick r:id="rId7" tooltip="MegaAVR"/>
              </a:rPr>
              <a:t>megaAVR</a:t>
            </a:r>
            <a:r>
              <a:rPr lang="en-US" b="1" i="1" dirty="0">
                <a:solidFill>
                  <a:srgbClr val="FF0000"/>
                </a:solidFill>
                <a:latin typeface="Times New Roman" panose="02020603050405020304" pitchFamily="18" charset="0"/>
                <a:cs typeface="Times New Roman" panose="02020603050405020304" pitchFamily="18" charset="0"/>
              </a:rPr>
              <a:t> family (later </a:t>
            </a:r>
            <a:r>
              <a:rPr lang="en-US" b="1" i="1" dirty="0">
                <a:solidFill>
                  <a:srgbClr val="FF0000"/>
                </a:solidFill>
                <a:latin typeface="Times New Roman" panose="02020603050405020304" pitchFamily="18" charset="0"/>
                <a:cs typeface="Times New Roman" panose="02020603050405020304" pitchFamily="18" charset="0"/>
                <a:hlinkClick r:id="rId8" tooltip="Microchip Technology"/>
              </a:rPr>
              <a:t>Microchip Technology</a:t>
            </a:r>
            <a:r>
              <a:rPr lang="en-US" b="1" i="1" dirty="0">
                <a:solidFill>
                  <a:srgbClr val="FF0000"/>
                </a:solidFill>
                <a:latin typeface="Times New Roman" panose="02020603050405020304" pitchFamily="18" charset="0"/>
                <a:cs typeface="Times New Roman" panose="02020603050405020304" pitchFamily="18" charset="0"/>
              </a:rPr>
              <a:t> acquired Atmel in 2016). It has a </a:t>
            </a:r>
            <a:r>
              <a:rPr lang="en-US" b="1" i="1" dirty="0">
                <a:solidFill>
                  <a:srgbClr val="FF0000"/>
                </a:solidFill>
                <a:latin typeface="Times New Roman" panose="02020603050405020304" pitchFamily="18" charset="0"/>
                <a:cs typeface="Times New Roman" panose="02020603050405020304" pitchFamily="18" charset="0"/>
                <a:hlinkClick r:id="rId9" tooltip="Modified Harvard architecture"/>
              </a:rPr>
              <a:t>modified Harvard architecture</a:t>
            </a:r>
            <a:r>
              <a:rPr lang="en-US" b="1" i="1" dirty="0">
                <a:solidFill>
                  <a:srgbClr val="FF0000"/>
                </a:solidFill>
                <a:latin typeface="Times New Roman" panose="02020603050405020304" pitchFamily="18" charset="0"/>
                <a:cs typeface="Times New Roman" panose="02020603050405020304" pitchFamily="18" charset="0"/>
              </a:rPr>
              <a:t> </a:t>
            </a:r>
            <a:r>
              <a:rPr lang="en-US" b="1" i="1" dirty="0">
                <a:solidFill>
                  <a:srgbClr val="FF0000"/>
                </a:solidFill>
                <a:latin typeface="Times New Roman" panose="02020603050405020304" pitchFamily="18" charset="0"/>
                <a:cs typeface="Times New Roman" panose="02020603050405020304" pitchFamily="18" charset="0"/>
                <a:hlinkClick r:id="rId10" tooltip="8-bit"/>
              </a:rPr>
              <a:t>8-bit</a:t>
            </a:r>
            <a:r>
              <a:rPr lang="en-US" b="1" i="1" dirty="0">
                <a:solidFill>
                  <a:srgbClr val="FF0000"/>
                </a:solidFill>
                <a:latin typeface="Times New Roman" panose="02020603050405020304" pitchFamily="18" charset="0"/>
                <a:cs typeface="Times New Roman" panose="02020603050405020304" pitchFamily="18" charset="0"/>
              </a:rPr>
              <a:t> </a:t>
            </a:r>
            <a:r>
              <a:rPr lang="en-US" b="1" i="1" dirty="0">
                <a:solidFill>
                  <a:srgbClr val="FF0000"/>
                </a:solidFill>
                <a:latin typeface="Times New Roman" panose="02020603050405020304" pitchFamily="18" charset="0"/>
                <a:cs typeface="Times New Roman" panose="02020603050405020304" pitchFamily="18" charset="0"/>
                <a:hlinkClick r:id="rId11" tooltip="Reduced instruction set computer"/>
              </a:rPr>
              <a:t>RISC</a:t>
            </a:r>
            <a:r>
              <a:rPr lang="en-US" b="1" i="1" dirty="0">
                <a:solidFill>
                  <a:srgbClr val="FF0000"/>
                </a:solidFill>
                <a:latin typeface="Times New Roman" panose="02020603050405020304" pitchFamily="18" charset="0"/>
                <a:cs typeface="Times New Roman" panose="02020603050405020304" pitchFamily="18" charset="0"/>
              </a:rPr>
              <a:t> processor core.</a:t>
            </a:r>
          </a:p>
          <a:p>
            <a:endParaRPr lang="en-US" b="1" i="1" dirty="0">
              <a:solidFill>
                <a:srgbClr val="FF0000"/>
              </a:solidFill>
              <a:latin typeface="Times New Roman" panose="02020603050405020304" pitchFamily="18" charset="0"/>
              <a:cs typeface="Times New Roman" panose="02020603050405020304" pitchFamily="18" charset="0"/>
            </a:endParaRPr>
          </a:p>
          <a:p>
            <a:r>
              <a:rPr lang="en-IN" b="1" i="1" dirty="0">
                <a:solidFill>
                  <a:srgbClr val="FF0000"/>
                </a:solidFill>
                <a:latin typeface="Times New Roman" panose="02020603050405020304" pitchFamily="18" charset="0"/>
                <a:cs typeface="Times New Roman" panose="02020603050405020304" pitchFamily="18" charset="0"/>
              </a:rPr>
              <a:t>The Atmel </a:t>
            </a:r>
            <a:r>
              <a:rPr lang="en-IN" b="1" i="1" dirty="0">
                <a:solidFill>
                  <a:srgbClr val="FF0000"/>
                </a:solidFill>
                <a:latin typeface="Times New Roman" panose="02020603050405020304" pitchFamily="18" charset="0"/>
                <a:cs typeface="Times New Roman" panose="02020603050405020304" pitchFamily="18" charset="0"/>
                <a:hlinkClick r:id="rId10" tooltip="8-bit"/>
              </a:rPr>
              <a:t>8-bit</a:t>
            </a:r>
            <a:r>
              <a:rPr lang="en-IN" b="1" i="1" dirty="0">
                <a:solidFill>
                  <a:srgbClr val="FF0000"/>
                </a:solidFill>
                <a:latin typeface="Times New Roman" panose="02020603050405020304" pitchFamily="18" charset="0"/>
                <a:cs typeface="Times New Roman" panose="02020603050405020304" pitchFamily="18" charset="0"/>
              </a:rPr>
              <a:t> </a:t>
            </a:r>
            <a:r>
              <a:rPr lang="en-IN" b="1" i="1" dirty="0">
                <a:solidFill>
                  <a:srgbClr val="FF0000"/>
                </a:solidFill>
                <a:latin typeface="Times New Roman" panose="02020603050405020304" pitchFamily="18" charset="0"/>
                <a:cs typeface="Times New Roman" panose="02020603050405020304" pitchFamily="18" charset="0"/>
                <a:hlinkClick r:id="rId12" tooltip="Atmel AVR"/>
              </a:rPr>
              <a:t>AVR</a:t>
            </a:r>
            <a:r>
              <a:rPr lang="en-IN" b="1" i="1" dirty="0">
                <a:solidFill>
                  <a:srgbClr val="FF0000"/>
                </a:solidFill>
                <a:latin typeface="Times New Roman" panose="02020603050405020304" pitchFamily="18" charset="0"/>
                <a:cs typeface="Times New Roman" panose="02020603050405020304" pitchFamily="18" charset="0"/>
              </a:rPr>
              <a:t> </a:t>
            </a:r>
            <a:r>
              <a:rPr lang="en-IN" b="1" i="1" dirty="0">
                <a:solidFill>
                  <a:srgbClr val="FF0000"/>
                </a:solidFill>
                <a:latin typeface="Times New Roman" panose="02020603050405020304" pitchFamily="18" charset="0"/>
                <a:cs typeface="Times New Roman" panose="02020603050405020304" pitchFamily="18" charset="0"/>
                <a:hlinkClick r:id="rId13" tooltip="Reduced instruction set computing"/>
              </a:rPr>
              <a:t>RISC</a:t>
            </a:r>
            <a:r>
              <a:rPr lang="en-IN" b="1" i="1" dirty="0">
                <a:solidFill>
                  <a:srgbClr val="FF0000"/>
                </a:solidFill>
                <a:latin typeface="Times New Roman" panose="02020603050405020304" pitchFamily="18" charset="0"/>
                <a:cs typeface="Times New Roman" panose="02020603050405020304" pitchFamily="18" charset="0"/>
              </a:rPr>
              <a:t>-based microcontroller combines 32 KB </a:t>
            </a:r>
            <a:r>
              <a:rPr lang="en-IN" b="1" i="1" dirty="0">
                <a:solidFill>
                  <a:srgbClr val="FF0000"/>
                </a:solidFill>
                <a:latin typeface="Times New Roman" panose="02020603050405020304" pitchFamily="18" charset="0"/>
                <a:cs typeface="Times New Roman" panose="02020603050405020304" pitchFamily="18" charset="0"/>
                <a:hlinkClick r:id="rId14" tooltip="In-system programming"/>
              </a:rPr>
              <a:t>ISP</a:t>
            </a:r>
            <a:r>
              <a:rPr lang="en-IN" b="1" i="1" dirty="0">
                <a:solidFill>
                  <a:srgbClr val="FF0000"/>
                </a:solidFill>
                <a:latin typeface="Times New Roman" panose="02020603050405020304" pitchFamily="18" charset="0"/>
                <a:cs typeface="Times New Roman" panose="02020603050405020304" pitchFamily="18" charset="0"/>
              </a:rPr>
              <a:t> </a:t>
            </a:r>
            <a:r>
              <a:rPr lang="en-IN" b="1" i="1" dirty="0">
                <a:solidFill>
                  <a:srgbClr val="FF0000"/>
                </a:solidFill>
                <a:latin typeface="Times New Roman" panose="02020603050405020304" pitchFamily="18" charset="0"/>
                <a:cs typeface="Times New Roman" panose="02020603050405020304" pitchFamily="18" charset="0"/>
                <a:hlinkClick r:id="rId15" tooltip="Flash memory"/>
              </a:rPr>
              <a:t>flash</a:t>
            </a:r>
            <a:r>
              <a:rPr lang="en-IN" b="1" i="1" dirty="0">
                <a:solidFill>
                  <a:srgbClr val="FF0000"/>
                </a:solidFill>
                <a:latin typeface="Times New Roman" panose="02020603050405020304" pitchFamily="18" charset="0"/>
                <a:cs typeface="Times New Roman" panose="02020603050405020304" pitchFamily="18" charset="0"/>
              </a:rPr>
              <a:t> memory with read-while-write capabilities, 1 KB </a:t>
            </a:r>
            <a:r>
              <a:rPr lang="en-IN" b="1" i="1" dirty="0">
                <a:solidFill>
                  <a:srgbClr val="FF0000"/>
                </a:solidFill>
                <a:latin typeface="Times New Roman" panose="02020603050405020304" pitchFamily="18" charset="0"/>
                <a:cs typeface="Times New Roman" panose="02020603050405020304" pitchFamily="18" charset="0"/>
                <a:hlinkClick r:id="rId16" tooltip="EEPROM"/>
              </a:rPr>
              <a:t>EEPROM</a:t>
            </a:r>
            <a:r>
              <a:rPr lang="en-IN" b="1" i="1" dirty="0">
                <a:solidFill>
                  <a:srgbClr val="FF0000"/>
                </a:solidFill>
                <a:latin typeface="Times New Roman" panose="02020603050405020304" pitchFamily="18" charset="0"/>
                <a:cs typeface="Times New Roman" panose="02020603050405020304" pitchFamily="18" charset="0"/>
              </a:rPr>
              <a:t>, 2 KB </a:t>
            </a:r>
            <a:r>
              <a:rPr lang="en-IN" b="1" i="1" dirty="0">
                <a:solidFill>
                  <a:srgbClr val="FF0000"/>
                </a:solidFill>
                <a:latin typeface="Times New Roman" panose="02020603050405020304" pitchFamily="18" charset="0"/>
                <a:cs typeface="Times New Roman" panose="02020603050405020304" pitchFamily="18" charset="0"/>
                <a:hlinkClick r:id="rId17" tooltip="Static random-access memory"/>
              </a:rPr>
              <a:t>SRAM</a:t>
            </a:r>
            <a:r>
              <a:rPr lang="en-IN" b="1" i="1" dirty="0">
                <a:solidFill>
                  <a:srgbClr val="FF0000"/>
                </a:solidFill>
                <a:latin typeface="Times New Roman" panose="02020603050405020304" pitchFamily="18" charset="0"/>
                <a:cs typeface="Times New Roman" panose="02020603050405020304" pitchFamily="18" charset="0"/>
              </a:rPr>
              <a:t>, 23 general purpose I/O lines, 32 general purpose working </a:t>
            </a:r>
            <a:r>
              <a:rPr lang="en-IN" b="1" i="1" dirty="0">
                <a:solidFill>
                  <a:srgbClr val="FF0000"/>
                </a:solidFill>
                <a:latin typeface="Times New Roman" panose="02020603050405020304" pitchFamily="18" charset="0"/>
                <a:cs typeface="Times New Roman" panose="02020603050405020304" pitchFamily="18" charset="0"/>
                <a:hlinkClick r:id="rId18" tooltip="Processor register"/>
              </a:rPr>
              <a:t>registers</a:t>
            </a:r>
            <a:r>
              <a:rPr lang="en-IN" b="1" i="1" dirty="0">
                <a:solidFill>
                  <a:srgbClr val="FF0000"/>
                </a:solidFill>
                <a:latin typeface="Times New Roman" panose="02020603050405020304" pitchFamily="18" charset="0"/>
                <a:cs typeface="Times New Roman" panose="02020603050405020304" pitchFamily="18" charset="0"/>
              </a:rPr>
              <a:t>, three flexible timer/</a:t>
            </a:r>
            <a:r>
              <a:rPr lang="en-IN" b="1" i="1" dirty="0">
                <a:solidFill>
                  <a:srgbClr val="FF0000"/>
                </a:solidFill>
                <a:latin typeface="Times New Roman" panose="02020603050405020304" pitchFamily="18" charset="0"/>
                <a:cs typeface="Times New Roman" panose="02020603050405020304" pitchFamily="18" charset="0"/>
                <a:hlinkClick r:id="rId19" tooltip="Counter (digital)"/>
              </a:rPr>
              <a:t>counters</a:t>
            </a:r>
            <a:r>
              <a:rPr lang="en-IN" b="1" i="1" dirty="0">
                <a:solidFill>
                  <a:srgbClr val="FF0000"/>
                </a:solidFill>
                <a:latin typeface="Times New Roman" panose="02020603050405020304" pitchFamily="18" charset="0"/>
                <a:cs typeface="Times New Roman" panose="02020603050405020304" pitchFamily="18" charset="0"/>
              </a:rPr>
              <a:t> with compare modes, internal and external </a:t>
            </a:r>
            <a:r>
              <a:rPr lang="en-IN" b="1" i="1" dirty="0">
                <a:solidFill>
                  <a:srgbClr val="FF0000"/>
                </a:solidFill>
                <a:latin typeface="Times New Roman" panose="02020603050405020304" pitchFamily="18" charset="0"/>
                <a:cs typeface="Times New Roman" panose="02020603050405020304" pitchFamily="18" charset="0"/>
                <a:hlinkClick r:id="rId20" tooltip="Interrupt"/>
              </a:rPr>
              <a:t>interrupts</a:t>
            </a:r>
            <a:r>
              <a:rPr lang="en-IN" b="1" i="1" dirty="0">
                <a:solidFill>
                  <a:srgbClr val="FF0000"/>
                </a:solidFill>
                <a:latin typeface="Times New Roman" panose="02020603050405020304" pitchFamily="18" charset="0"/>
                <a:cs typeface="Times New Roman" panose="02020603050405020304" pitchFamily="18" charset="0"/>
              </a:rPr>
              <a:t>, serial programmable </a:t>
            </a:r>
            <a:r>
              <a:rPr lang="en-IN" b="1" i="1" dirty="0">
                <a:solidFill>
                  <a:srgbClr val="FF0000"/>
                </a:solidFill>
                <a:latin typeface="Times New Roman" panose="02020603050405020304" pitchFamily="18" charset="0"/>
                <a:cs typeface="Times New Roman" panose="02020603050405020304" pitchFamily="18" charset="0"/>
                <a:hlinkClick r:id="rId21" tooltip="USART"/>
              </a:rPr>
              <a:t>USART</a:t>
            </a:r>
            <a:r>
              <a:rPr lang="en-IN" b="1" i="1" dirty="0">
                <a:solidFill>
                  <a:srgbClr val="FF0000"/>
                </a:solidFill>
                <a:latin typeface="Times New Roman" panose="02020603050405020304" pitchFamily="18" charset="0"/>
                <a:cs typeface="Times New Roman" panose="02020603050405020304" pitchFamily="18" charset="0"/>
              </a:rPr>
              <a:t>, a byte-oriented 2-wire serial interface, </a:t>
            </a:r>
            <a:r>
              <a:rPr lang="en-IN" b="1" i="1" dirty="0">
                <a:solidFill>
                  <a:srgbClr val="FF0000"/>
                </a:solidFill>
                <a:latin typeface="Times New Roman" panose="02020603050405020304" pitchFamily="18" charset="0"/>
                <a:cs typeface="Times New Roman" panose="02020603050405020304" pitchFamily="18" charset="0"/>
                <a:hlinkClick r:id="rId22" tooltip="Serial Peripheral Interface Bus"/>
              </a:rPr>
              <a:t>SPI</a:t>
            </a:r>
            <a:r>
              <a:rPr lang="en-IN" b="1" i="1" dirty="0">
                <a:solidFill>
                  <a:srgbClr val="FF0000"/>
                </a:solidFill>
                <a:latin typeface="Times New Roman" panose="02020603050405020304" pitchFamily="18" charset="0"/>
                <a:cs typeface="Times New Roman" panose="02020603050405020304" pitchFamily="18" charset="0"/>
              </a:rPr>
              <a:t> serial port, 6-channel 10-bit </a:t>
            </a:r>
            <a:r>
              <a:rPr lang="en-IN" b="1" i="1" dirty="0">
                <a:solidFill>
                  <a:srgbClr val="FF0000"/>
                </a:solidFill>
                <a:latin typeface="Times New Roman" panose="02020603050405020304" pitchFamily="18" charset="0"/>
                <a:cs typeface="Times New Roman" panose="02020603050405020304" pitchFamily="18" charset="0"/>
                <a:hlinkClick r:id="rId23" tooltip="A/D converter"/>
              </a:rPr>
              <a:t>A/D converter</a:t>
            </a:r>
            <a:r>
              <a:rPr lang="en-IN" b="1" i="1" dirty="0">
                <a:solidFill>
                  <a:srgbClr val="FF0000"/>
                </a:solidFill>
                <a:latin typeface="Times New Roman" panose="02020603050405020304" pitchFamily="18" charset="0"/>
                <a:cs typeface="Times New Roman" panose="02020603050405020304" pitchFamily="18" charset="0"/>
              </a:rPr>
              <a:t> ( 8-channels</a:t>
            </a:r>
          </a:p>
        </p:txBody>
      </p:sp>
      <p:sp>
        <p:nvSpPr>
          <p:cNvPr id="6" name="Rectangle 5"/>
          <p:cNvSpPr/>
          <p:nvPr/>
        </p:nvSpPr>
        <p:spPr>
          <a:xfrm>
            <a:off x="3048000" y="5525404"/>
            <a:ext cx="9004300" cy="923330"/>
          </a:xfrm>
          <a:prstGeom prst="rect">
            <a:avLst/>
          </a:prstGeom>
        </p:spPr>
        <p:txBody>
          <a:bodyPr wrap="square">
            <a:spAutoFit/>
          </a:bodyPr>
          <a:lstStyle/>
          <a:p>
            <a:pPr algn="just"/>
            <a:r>
              <a:rPr lang="en-IN" b="1" i="1" dirty="0">
                <a:solidFill>
                  <a:srgbClr val="FF0000"/>
                </a:solidFill>
                <a:latin typeface="Times New Roman" panose="02020603050405020304" pitchFamily="18" charset="0"/>
                <a:cs typeface="Times New Roman" panose="02020603050405020304" pitchFamily="18" charset="0"/>
              </a:rPr>
              <a:t>in </a:t>
            </a:r>
            <a:r>
              <a:rPr lang="en-IN" b="1" i="1" dirty="0">
                <a:solidFill>
                  <a:srgbClr val="FF0000"/>
                </a:solidFill>
                <a:latin typeface="Times New Roman" panose="02020603050405020304" pitchFamily="18" charset="0"/>
                <a:cs typeface="Times New Roman" panose="02020603050405020304" pitchFamily="18" charset="0"/>
                <a:hlinkClick r:id="rId24" tooltip="Quad Flat Package"/>
              </a:rPr>
              <a:t>TQFP</a:t>
            </a:r>
            <a:r>
              <a:rPr lang="en-IN" b="1" i="1" dirty="0">
                <a:solidFill>
                  <a:srgbClr val="FF0000"/>
                </a:solidFill>
                <a:latin typeface="Times New Roman" panose="02020603050405020304" pitchFamily="18" charset="0"/>
                <a:cs typeface="Times New Roman" panose="02020603050405020304" pitchFamily="18" charset="0"/>
              </a:rPr>
              <a:t> and </a:t>
            </a:r>
            <a:r>
              <a:rPr lang="en-IN" b="1" i="1" dirty="0">
                <a:solidFill>
                  <a:srgbClr val="FF0000"/>
                </a:solidFill>
                <a:latin typeface="Times New Roman" panose="02020603050405020304" pitchFamily="18" charset="0"/>
                <a:cs typeface="Times New Roman" panose="02020603050405020304" pitchFamily="18" charset="0"/>
                <a:hlinkClick r:id="rId25" tooltip="Quad Flat No-leads package"/>
              </a:rPr>
              <a:t>QFN</a:t>
            </a:r>
            <a:r>
              <a:rPr lang="en-IN" b="1" i="1" dirty="0">
                <a:solidFill>
                  <a:srgbClr val="FF0000"/>
                </a:solidFill>
                <a:latin typeface="Times New Roman" panose="02020603050405020304" pitchFamily="18" charset="0"/>
                <a:cs typeface="Times New Roman" panose="02020603050405020304" pitchFamily="18" charset="0"/>
              </a:rPr>
              <a:t>/</a:t>
            </a:r>
            <a:r>
              <a:rPr lang="en-IN" b="1" i="1" dirty="0">
                <a:solidFill>
                  <a:srgbClr val="FF0000"/>
                </a:solidFill>
                <a:latin typeface="Times New Roman" panose="02020603050405020304" pitchFamily="18" charset="0"/>
                <a:cs typeface="Times New Roman" panose="02020603050405020304" pitchFamily="18" charset="0"/>
                <a:hlinkClick r:id="rId26" tooltip="Quad-flat no-leads package"/>
              </a:rPr>
              <a:t>MLF</a:t>
            </a:r>
            <a:r>
              <a:rPr lang="en-IN" b="1" i="1" dirty="0">
                <a:solidFill>
                  <a:srgbClr val="FF0000"/>
                </a:solidFill>
                <a:latin typeface="Times New Roman" panose="02020603050405020304" pitchFamily="18" charset="0"/>
                <a:cs typeface="Times New Roman" panose="02020603050405020304" pitchFamily="18" charset="0"/>
              </a:rPr>
              <a:t> packages ), programmable </a:t>
            </a:r>
            <a:r>
              <a:rPr lang="en-IN" b="1" i="1" dirty="0">
                <a:solidFill>
                  <a:srgbClr val="FF0000"/>
                </a:solidFill>
                <a:latin typeface="Times New Roman" panose="02020603050405020304" pitchFamily="18" charset="0"/>
                <a:cs typeface="Times New Roman" panose="02020603050405020304" pitchFamily="18" charset="0"/>
                <a:hlinkClick r:id="rId27" tooltip="Watchdog timer"/>
              </a:rPr>
              <a:t>watchdog timer</a:t>
            </a:r>
            <a:r>
              <a:rPr lang="en-IN" b="1" i="1" dirty="0">
                <a:solidFill>
                  <a:srgbClr val="FF0000"/>
                </a:solidFill>
                <a:latin typeface="Times New Roman" panose="02020603050405020304" pitchFamily="18" charset="0"/>
                <a:cs typeface="Times New Roman" panose="02020603050405020304" pitchFamily="18" charset="0"/>
              </a:rPr>
              <a:t> with internal </a:t>
            </a:r>
            <a:r>
              <a:rPr lang="en-IN" b="1" i="1" dirty="0">
                <a:solidFill>
                  <a:srgbClr val="FF0000"/>
                </a:solidFill>
                <a:latin typeface="Times New Roman" panose="02020603050405020304" pitchFamily="18" charset="0"/>
                <a:cs typeface="Times New Roman" panose="02020603050405020304" pitchFamily="18" charset="0"/>
                <a:hlinkClick r:id="rId28" tooltip="Electronic oscillator"/>
              </a:rPr>
              <a:t>oscillator</a:t>
            </a:r>
            <a:r>
              <a:rPr lang="en-IN" b="1" i="1" dirty="0">
                <a:solidFill>
                  <a:srgbClr val="FF0000"/>
                </a:solidFill>
                <a:latin typeface="Times New Roman" panose="02020603050405020304" pitchFamily="18" charset="0"/>
                <a:cs typeface="Times New Roman" panose="02020603050405020304" pitchFamily="18" charset="0"/>
              </a:rPr>
              <a:t>, and five software selectable power saving modes. The device operates between 1.8-5.5 volts. The device achieves throughput approaching 1 </a:t>
            </a:r>
            <a:r>
              <a:rPr lang="en-IN" b="1" i="1" dirty="0">
                <a:solidFill>
                  <a:srgbClr val="FF0000"/>
                </a:solidFill>
                <a:latin typeface="Times New Roman" panose="02020603050405020304" pitchFamily="18" charset="0"/>
                <a:cs typeface="Times New Roman" panose="02020603050405020304" pitchFamily="18" charset="0"/>
                <a:hlinkClick r:id="rId29" tooltip="Million instructions per second"/>
              </a:rPr>
              <a:t>MIPS</a:t>
            </a:r>
            <a:r>
              <a:rPr lang="en-IN" b="1" i="1" dirty="0">
                <a:solidFill>
                  <a:srgbClr val="FF0000"/>
                </a:solidFill>
                <a:latin typeface="Times New Roman" panose="02020603050405020304" pitchFamily="18" charset="0"/>
                <a:cs typeface="Times New Roman" panose="02020603050405020304" pitchFamily="18" charset="0"/>
              </a:rPr>
              <a:t> per </a:t>
            </a:r>
            <a:r>
              <a:rPr lang="en-IN" b="1" i="1" dirty="0" err="1">
                <a:solidFill>
                  <a:srgbClr val="FF0000"/>
                </a:solidFill>
                <a:latin typeface="Times New Roman" panose="02020603050405020304" pitchFamily="18" charset="0"/>
                <a:cs typeface="Times New Roman" panose="02020603050405020304" pitchFamily="18" charset="0"/>
              </a:rPr>
              <a:t>MHz.</a:t>
            </a:r>
            <a:endParaRPr lang="en-IN" b="1"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9860386"/>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08600" y="-297"/>
            <a:ext cx="6883928" cy="5499397"/>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5154"/>
          <a:stretch/>
        </p:blipFill>
        <p:spPr>
          <a:xfrm>
            <a:off x="6946899" y="468452"/>
            <a:ext cx="3898369" cy="3962400"/>
          </a:xfrm>
          <a:prstGeom prst="rect">
            <a:avLst/>
          </a:prstGeom>
        </p:spPr>
      </p:pic>
      <p:sp>
        <p:nvSpPr>
          <p:cNvPr id="4" name="Rectangle 3"/>
          <p:cNvSpPr/>
          <p:nvPr/>
        </p:nvSpPr>
        <p:spPr>
          <a:xfrm>
            <a:off x="-2" y="145287"/>
            <a:ext cx="5308599" cy="646331"/>
          </a:xfrm>
          <a:prstGeom prst="rect">
            <a:avLst/>
          </a:prstGeom>
        </p:spPr>
        <p:txBody>
          <a:bodyPr wrap="square">
            <a:spAutoFit/>
          </a:bodyPr>
          <a:lstStyle/>
          <a:p>
            <a:pPr algn="ctr"/>
            <a:r>
              <a:rPr lang="en-IN" sz="3600" dirty="0"/>
              <a:t>Bluetooth HC-05</a:t>
            </a:r>
          </a:p>
        </p:txBody>
      </p:sp>
      <p:sp>
        <p:nvSpPr>
          <p:cNvPr id="5" name="Rectangle 4"/>
          <p:cNvSpPr/>
          <p:nvPr/>
        </p:nvSpPr>
        <p:spPr>
          <a:xfrm>
            <a:off x="190501" y="897552"/>
            <a:ext cx="4927599" cy="4493538"/>
          </a:xfrm>
          <a:prstGeom prst="rect">
            <a:avLst/>
          </a:prstGeom>
        </p:spPr>
        <p:txBody>
          <a:bodyPr wrap="square">
            <a:spAutoFit/>
          </a:bodyPr>
          <a:lstStyle/>
          <a:p>
            <a:r>
              <a:rPr lang="en-US" sz="2200" dirty="0">
                <a:solidFill>
                  <a:srgbClr val="000000"/>
                </a:solidFill>
                <a:latin typeface="Times New Roman" panose="02020603050405020304" pitchFamily="18" charset="0"/>
                <a:cs typeface="Times New Roman" panose="02020603050405020304" pitchFamily="18" charset="0"/>
              </a:rPr>
              <a:t>HC-05 module is an easy to use Bluetooth SPP (Serial Port Protocol) module, designed for transparent wireless serial connection setup. </a:t>
            </a:r>
          </a:p>
          <a:p>
            <a:endParaRPr lang="en-US" sz="2200" dirty="0">
              <a:solidFill>
                <a:srgbClr val="000000"/>
              </a:solidFill>
              <a:latin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cs typeface="Times New Roman" panose="02020603050405020304" pitchFamily="18" charset="0"/>
              </a:rPr>
              <a:t>Serial port Bluetooth module is fully qualified Bluetooth V2.0+EDR (Enhanced Data Rate) 3Mbps Modulation with complete 2.4GHz radio transceiver and baseband. </a:t>
            </a:r>
          </a:p>
          <a:p>
            <a:endParaRPr lang="en-US" sz="2200" dirty="0">
              <a:solidFill>
                <a:srgbClr val="000000"/>
              </a:solidFill>
              <a:latin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cs typeface="Times New Roman" panose="02020603050405020304" pitchFamily="18" charset="0"/>
              </a:rPr>
              <a:t>It uses CSR </a:t>
            </a:r>
            <a:r>
              <a:rPr lang="en-US" sz="2200" dirty="0" err="1">
                <a:solidFill>
                  <a:srgbClr val="000000"/>
                </a:solidFill>
                <a:latin typeface="Times New Roman" panose="02020603050405020304" pitchFamily="18" charset="0"/>
                <a:cs typeface="Times New Roman" panose="02020603050405020304" pitchFamily="18" charset="0"/>
              </a:rPr>
              <a:t>Bluecore</a:t>
            </a:r>
            <a:r>
              <a:rPr lang="en-US" sz="2200" dirty="0">
                <a:solidFill>
                  <a:srgbClr val="000000"/>
                </a:solidFill>
                <a:latin typeface="Times New Roman" panose="02020603050405020304" pitchFamily="18" charset="0"/>
                <a:cs typeface="Times New Roman" panose="02020603050405020304" pitchFamily="18" charset="0"/>
              </a:rPr>
              <a:t> 04-External single chip Bluetooth system with CMOS</a:t>
            </a:r>
            <a:endParaRPr lang="en-IN" sz="2200" dirty="0">
              <a:latin typeface="Times New Roman" panose="02020603050405020304" pitchFamily="18" charset="0"/>
              <a:cs typeface="Times New Roman" panose="02020603050405020304" pitchFamily="18" charset="0"/>
            </a:endParaRPr>
          </a:p>
        </p:txBody>
      </p:sp>
      <p:sp>
        <p:nvSpPr>
          <p:cNvPr id="8" name="Rectangle 7"/>
          <p:cNvSpPr/>
          <p:nvPr/>
        </p:nvSpPr>
        <p:spPr>
          <a:xfrm>
            <a:off x="190500" y="5411450"/>
            <a:ext cx="12002027" cy="1446550"/>
          </a:xfrm>
          <a:prstGeom prst="rect">
            <a:avLst/>
          </a:prstGeom>
        </p:spPr>
        <p:txBody>
          <a:bodyPr wrap="square">
            <a:spAutoFit/>
          </a:bodyPr>
          <a:lstStyle/>
          <a:p>
            <a:r>
              <a:rPr lang="en-US" sz="2200" dirty="0">
                <a:solidFill>
                  <a:srgbClr val="000000"/>
                </a:solidFill>
                <a:latin typeface="Times New Roman" panose="02020603050405020304" pitchFamily="18" charset="0"/>
                <a:cs typeface="Times New Roman" panose="02020603050405020304" pitchFamily="18" charset="0"/>
              </a:rPr>
              <a:t>technology and with AFH(Adaptive Frequency Hopping Feature).</a:t>
            </a:r>
          </a:p>
          <a:p>
            <a:endParaRPr lang="en-US" sz="2000" dirty="0">
              <a:solidFill>
                <a:srgbClr val="000000"/>
              </a:solidFill>
              <a:latin typeface="Times New Roman" panose="02020603050405020304" pitchFamily="18" charset="0"/>
              <a:cs typeface="Times New Roman" panose="02020603050405020304" pitchFamily="18" charset="0"/>
            </a:endParaRPr>
          </a:p>
          <a:p>
            <a:r>
              <a:rPr lang="en-US" sz="2200" dirty="0">
                <a:solidFill>
                  <a:srgbClr val="000000"/>
                </a:solidFill>
                <a:latin typeface="Times New Roman" panose="02020603050405020304" pitchFamily="18" charset="0"/>
                <a:cs typeface="Times New Roman" panose="02020603050405020304" pitchFamily="18" charset="0"/>
              </a:rPr>
              <a:t> It has the footprint as small as 12.7mmx27mm. Hope it will simplify your overall design/development cycle.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474452"/>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purl.org/dc/elements/1.1/"/>
    <ds:schemaRef ds:uri="16c05727-aa75-4e4a-9b5f-8a80a1165891"/>
    <ds:schemaRef ds:uri="71af3243-3dd4-4a8d-8c0d-dd76da1f02a5"/>
    <ds:schemaRef ds:uri="http://schemas.microsoft.com/office/infopath/2007/PartnerControls"/>
    <ds:schemaRef ds:uri="http://schemas.microsoft.com/office/2006/documentManagement/types"/>
    <ds:schemaRef ds:uri="http://purl.org/dc/terms/"/>
    <ds:schemaRef ds:uri="http://www.w3.org/XML/1998/namespace"/>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3696</Words>
  <Application>Microsoft Office PowerPoint</Application>
  <PresentationFormat>Widescreen</PresentationFormat>
  <Paragraphs>680</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Bookman Old Style</vt:lpstr>
      <vt:lpstr>Calibri</vt:lpstr>
      <vt:lpstr>GreekC</vt:lpstr>
      <vt:lpstr>Symbol</vt:lpstr>
      <vt:lpstr>Times New Roman</vt:lpstr>
      <vt:lpstr>TimesNewRomanPSMT</vt:lpstr>
      <vt:lpstr>Trebuchet MS</vt:lpstr>
      <vt:lpstr>Tw Cen MT</vt:lpstr>
      <vt:lpstr>Tw Cen MT (Body)</vt:lpstr>
      <vt:lpstr>Circuit</vt:lpstr>
      <vt:lpstr>V.T. Patel Department of Electronics &amp; Communication Engineering</vt:lpstr>
      <vt:lpstr>      P r e s e n t a t I o 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Process</vt:lpstr>
      <vt:lpstr>PowerPoint Presentation</vt:lpstr>
      <vt:lpstr>Final PCB design</vt:lpstr>
      <vt:lpstr>PowerPoint Presentation</vt:lpstr>
      <vt:lpstr>PowerPoint Presentation</vt:lpstr>
      <vt:lpstr>PowerPoint Presentation</vt:lpstr>
      <vt:lpstr>PowerPoint Presentation</vt:lpstr>
      <vt:lpstr>Applications</vt:lpstr>
      <vt:lpstr> PCB  view</vt:lpstr>
      <vt:lpstr>PowerPoint Presentation</vt:lpstr>
      <vt:lpstr>PowerPoint Presentation</vt:lpstr>
      <vt:lpstr>PowerPoint Presentation</vt:lpstr>
      <vt:lpstr>PowerPoint Presentation</vt:lpstr>
      <vt:lpstr>Limitations</vt:lpstr>
      <vt:lpstr>PowerPoint Presentation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2020-09-24T18:46:48Z</dcterms:created>
  <dcterms:modified xsi:type="dcterms:W3CDTF">2020-10-29T08:48:09Z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